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Play"/>
      <p:regular r:id="rId42"/>
      <p:bold r:id="rId43"/>
    </p:embeddedFont>
    <p:embeddedFont>
      <p:font typeface="Poppins"/>
      <p:regular r:id="rId44"/>
      <p:bold r:id="rId45"/>
      <p:italic r:id="rId46"/>
      <p:boldItalic r:id="rId47"/>
    </p:embeddedFont>
    <p:embeddedFont>
      <p:font typeface="Gill Sans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</p15:sldGuideLst>
    </p:ext>
    <p:ext uri="GoogleSlidesCustomDataVersion2">
      <go:slidesCustomData xmlns:go="http://customooxmlschemas.google.com/" r:id="rId50" roundtripDataSignature="AMtx7mhiQU/YE/y24hXUUpgQzqQYkqrC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Play-regular.fntdata"/><Relationship Id="rId41" Type="http://schemas.openxmlformats.org/officeDocument/2006/relationships/slide" Target="slides/slide36.xml"/><Relationship Id="rId44" Type="http://schemas.openxmlformats.org/officeDocument/2006/relationships/font" Target="fonts/Poppins-regular.fntdata"/><Relationship Id="rId43" Type="http://schemas.openxmlformats.org/officeDocument/2006/relationships/font" Target="fonts/Play-bold.fntdata"/><Relationship Id="rId46" Type="http://schemas.openxmlformats.org/officeDocument/2006/relationships/font" Target="fonts/Poppins-italic.fntdata"/><Relationship Id="rId45" Type="http://schemas.openxmlformats.org/officeDocument/2006/relationships/font" Target="fonts/Poppi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GillSans-regular.fntdata"/><Relationship Id="rId47" Type="http://schemas.openxmlformats.org/officeDocument/2006/relationships/font" Target="fonts/Poppins-boldItalic.fntdata"/><Relationship Id="rId49" Type="http://schemas.openxmlformats.org/officeDocument/2006/relationships/font" Target="fonts/Gill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983d4cc6e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33983d4cc6e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33983d4cc6e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33983d4cc6e_0_6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3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" name="Google Shape;367;p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5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" name="Google Shape;379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6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0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" name="Google Shape;429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1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0" name="Google Shape;450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3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2" name="Google Shape;572;p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36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6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7:notes"/>
          <p:cNvSpPr txBox="1"/>
          <p:nvPr>
            <p:ph idx="10" type="dt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12/05/2022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">
  <p:cSld name="1_Títul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8"/>
          <p:cNvSpPr txBox="1"/>
          <p:nvPr>
            <p:ph type="ctrTitle"/>
          </p:nvPr>
        </p:nvSpPr>
        <p:spPr>
          <a:xfrm>
            <a:off x="5999561" y="788663"/>
            <a:ext cx="2674200" cy="17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38"/>
          <p:cNvSpPr/>
          <p:nvPr>
            <p:ph idx="2" type="pic"/>
          </p:nvPr>
        </p:nvSpPr>
        <p:spPr>
          <a:xfrm>
            <a:off x="0" y="0"/>
            <a:ext cx="55893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4" name="Google Shape;14;p38"/>
          <p:cNvSpPr/>
          <p:nvPr/>
        </p:nvSpPr>
        <p:spPr>
          <a:xfrm>
            <a:off x="5999560" y="333954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5" name="Google Shape;15;p38"/>
          <p:cNvGrpSpPr/>
          <p:nvPr/>
        </p:nvGrpSpPr>
        <p:grpSpPr>
          <a:xfrm rot="5400000">
            <a:off x="8126718" y="4125635"/>
            <a:ext cx="621179" cy="620372"/>
            <a:chOff x="10462655" y="1408306"/>
            <a:chExt cx="828239" cy="827162"/>
          </a:xfrm>
        </p:grpSpPr>
        <p:sp>
          <p:nvSpPr>
            <p:cNvPr id="16" name="Google Shape;16;p38"/>
            <p:cNvSpPr/>
            <p:nvPr/>
          </p:nvSpPr>
          <p:spPr>
            <a:xfrm rot="8100000">
              <a:off x="10608754" y="1507728"/>
              <a:ext cx="538391" cy="629592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" name="Google Shape;17;p38"/>
            <p:cNvSpPr/>
            <p:nvPr/>
          </p:nvSpPr>
          <p:spPr>
            <a:xfrm rot="-8100000">
              <a:off x="10614089" y="1424612"/>
              <a:ext cx="269832" cy="540088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8" name="Google Shape;18;p38"/>
          <p:cNvSpPr txBox="1"/>
          <p:nvPr>
            <p:ph idx="1" type="body"/>
          </p:nvPr>
        </p:nvSpPr>
        <p:spPr>
          <a:xfrm>
            <a:off x="5999560" y="2676525"/>
            <a:ext cx="2674200" cy="12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Equipe">
  <p:cSld name="8_Equip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7"/>
          <p:cNvSpPr/>
          <p:nvPr/>
        </p:nvSpPr>
        <p:spPr>
          <a:xfrm>
            <a:off x="0" y="4330297"/>
            <a:ext cx="9144000" cy="8133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40000">
                <a:srgbClr val="1B192E">
                  <a:alpha val="0"/>
                </a:srgbClr>
              </a:gs>
              <a:gs pos="100000">
                <a:srgbClr val="1B192E">
                  <a:alpha val="6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" name="Google Shape;107;p47"/>
          <p:cNvSpPr/>
          <p:nvPr/>
        </p:nvSpPr>
        <p:spPr>
          <a:xfrm>
            <a:off x="7716581" y="571957"/>
            <a:ext cx="810000" cy="81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" name="Google Shape;108;p47"/>
          <p:cNvSpPr txBox="1"/>
          <p:nvPr>
            <p:ph type="ctrTitle"/>
          </p:nvPr>
        </p:nvSpPr>
        <p:spPr>
          <a:xfrm>
            <a:off x="411480" y="411480"/>
            <a:ext cx="62115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09" name="Google Shape;109;p47"/>
          <p:cNvGrpSpPr/>
          <p:nvPr/>
        </p:nvGrpSpPr>
        <p:grpSpPr>
          <a:xfrm>
            <a:off x="1321258" y="3220851"/>
            <a:ext cx="1562844" cy="1562844"/>
            <a:chOff x="4840714" y="3556951"/>
            <a:chExt cx="2083792" cy="2083792"/>
          </a:xfrm>
        </p:grpSpPr>
        <p:sp>
          <p:nvSpPr>
            <p:cNvPr id="110" name="Google Shape;110;p47"/>
            <p:cNvSpPr/>
            <p:nvPr/>
          </p:nvSpPr>
          <p:spPr>
            <a:xfrm flipH="1" rot="8100000">
              <a:off x="5006330" y="4192886"/>
              <a:ext cx="1851817" cy="925909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1" name="Google Shape;111;p47"/>
            <p:cNvSpPr/>
            <p:nvPr/>
          </p:nvSpPr>
          <p:spPr>
            <a:xfrm flipH="1" rot="8100000">
              <a:off x="4956702" y="4051292"/>
              <a:ext cx="1851817" cy="109511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2" name="Google Shape;112;p47"/>
            <p:cNvSpPr/>
            <p:nvPr/>
          </p:nvSpPr>
          <p:spPr>
            <a:xfrm flipH="1" rot="2700000">
              <a:off x="6040495" y="3601733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3" name="Google Shape;113;p47"/>
            <p:cNvSpPr/>
            <p:nvPr/>
          </p:nvSpPr>
          <p:spPr>
            <a:xfrm flipH="1" rot="2700000">
              <a:off x="5059469" y="4582759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4" name="Google Shape;114;p47"/>
          <p:cNvSpPr/>
          <p:nvPr>
            <p:ph idx="2" type="pic"/>
          </p:nvPr>
        </p:nvSpPr>
        <p:spPr>
          <a:xfrm>
            <a:off x="809244" y="1493043"/>
            <a:ext cx="1268700" cy="10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15" name="Google Shape;115;p47"/>
          <p:cNvSpPr/>
          <p:nvPr>
            <p:ph idx="3" type="pic"/>
          </p:nvPr>
        </p:nvSpPr>
        <p:spPr>
          <a:xfrm>
            <a:off x="2878788" y="1493043"/>
            <a:ext cx="1268700" cy="10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16" name="Google Shape;116;p47"/>
          <p:cNvSpPr/>
          <p:nvPr>
            <p:ph idx="4" type="pic"/>
          </p:nvPr>
        </p:nvSpPr>
        <p:spPr>
          <a:xfrm>
            <a:off x="4996482" y="1495044"/>
            <a:ext cx="1268700" cy="10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17" name="Google Shape;117;p47"/>
          <p:cNvSpPr/>
          <p:nvPr>
            <p:ph idx="5" type="pic"/>
          </p:nvPr>
        </p:nvSpPr>
        <p:spPr>
          <a:xfrm>
            <a:off x="7114176" y="1493043"/>
            <a:ext cx="1268700" cy="107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18" name="Google Shape;118;p47"/>
          <p:cNvSpPr txBox="1"/>
          <p:nvPr>
            <p:ph idx="1" type="body"/>
          </p:nvPr>
        </p:nvSpPr>
        <p:spPr>
          <a:xfrm>
            <a:off x="809625" y="2836069"/>
            <a:ext cx="1283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47"/>
          <p:cNvSpPr txBox="1"/>
          <p:nvPr>
            <p:ph idx="6" type="body"/>
          </p:nvPr>
        </p:nvSpPr>
        <p:spPr>
          <a:xfrm>
            <a:off x="809050" y="3174712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47"/>
          <p:cNvSpPr txBox="1"/>
          <p:nvPr>
            <p:ph idx="7" type="body"/>
          </p:nvPr>
        </p:nvSpPr>
        <p:spPr>
          <a:xfrm>
            <a:off x="2879363" y="2836069"/>
            <a:ext cx="1283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47"/>
          <p:cNvSpPr txBox="1"/>
          <p:nvPr>
            <p:ph idx="8" type="body"/>
          </p:nvPr>
        </p:nvSpPr>
        <p:spPr>
          <a:xfrm>
            <a:off x="2878788" y="3174712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47"/>
          <p:cNvSpPr txBox="1"/>
          <p:nvPr>
            <p:ph idx="9" type="body"/>
          </p:nvPr>
        </p:nvSpPr>
        <p:spPr>
          <a:xfrm>
            <a:off x="4997057" y="2836069"/>
            <a:ext cx="1283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47"/>
          <p:cNvSpPr txBox="1"/>
          <p:nvPr>
            <p:ph idx="13" type="body"/>
          </p:nvPr>
        </p:nvSpPr>
        <p:spPr>
          <a:xfrm>
            <a:off x="4996482" y="3174712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47"/>
          <p:cNvSpPr txBox="1"/>
          <p:nvPr>
            <p:ph idx="14" type="body"/>
          </p:nvPr>
        </p:nvSpPr>
        <p:spPr>
          <a:xfrm>
            <a:off x="7074834" y="2840466"/>
            <a:ext cx="1283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47"/>
          <p:cNvSpPr txBox="1"/>
          <p:nvPr>
            <p:ph idx="15" type="body"/>
          </p:nvPr>
        </p:nvSpPr>
        <p:spPr>
          <a:xfrm>
            <a:off x="7074259" y="3179109"/>
            <a:ext cx="1283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47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47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47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luna do conteúdo 3">
  <p:cSld name="11_Coluna do conteúdo 3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48"/>
          <p:cNvGrpSpPr/>
          <p:nvPr/>
        </p:nvGrpSpPr>
        <p:grpSpPr>
          <a:xfrm>
            <a:off x="74283" y="3777366"/>
            <a:ext cx="1562844" cy="1562844"/>
            <a:chOff x="4840714" y="3556951"/>
            <a:chExt cx="2083792" cy="2083792"/>
          </a:xfrm>
        </p:grpSpPr>
        <p:sp>
          <p:nvSpPr>
            <p:cNvPr id="131" name="Google Shape;131;p48"/>
            <p:cNvSpPr/>
            <p:nvPr/>
          </p:nvSpPr>
          <p:spPr>
            <a:xfrm flipH="1" rot="8100000">
              <a:off x="5006330" y="4192886"/>
              <a:ext cx="1851817" cy="925909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2" name="Google Shape;132;p48"/>
            <p:cNvSpPr/>
            <p:nvPr/>
          </p:nvSpPr>
          <p:spPr>
            <a:xfrm flipH="1" rot="8100000">
              <a:off x="4956702" y="4051292"/>
              <a:ext cx="1851817" cy="109511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3" name="Google Shape;133;p48"/>
            <p:cNvSpPr/>
            <p:nvPr/>
          </p:nvSpPr>
          <p:spPr>
            <a:xfrm flipH="1" rot="2700000">
              <a:off x="6040495" y="3601733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4" name="Google Shape;134;p48"/>
            <p:cNvSpPr/>
            <p:nvPr/>
          </p:nvSpPr>
          <p:spPr>
            <a:xfrm flipH="1" rot="2700000">
              <a:off x="5059469" y="4582759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35" name="Google Shape;135;p48"/>
          <p:cNvSpPr/>
          <p:nvPr/>
        </p:nvSpPr>
        <p:spPr>
          <a:xfrm rot="2700000">
            <a:off x="8126490" y="128359"/>
            <a:ext cx="809496" cy="946621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599887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6" name="Google Shape;136;p48"/>
          <p:cNvSpPr/>
          <p:nvPr/>
        </p:nvSpPr>
        <p:spPr>
          <a:xfrm rot="8100000">
            <a:off x="8136889" y="388886"/>
            <a:ext cx="405172" cy="80992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7" name="Google Shape;137;p48"/>
          <p:cNvSpPr/>
          <p:nvPr/>
        </p:nvSpPr>
        <p:spPr>
          <a:xfrm>
            <a:off x="1350602" y="185464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" name="Google Shape;138;p48"/>
          <p:cNvSpPr txBox="1"/>
          <p:nvPr>
            <p:ph type="title"/>
          </p:nvPr>
        </p:nvSpPr>
        <p:spPr>
          <a:xfrm>
            <a:off x="413146" y="411956"/>
            <a:ext cx="83232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48"/>
          <p:cNvSpPr txBox="1"/>
          <p:nvPr>
            <p:ph idx="1" type="body"/>
          </p:nvPr>
        </p:nvSpPr>
        <p:spPr>
          <a:xfrm>
            <a:off x="413148" y="1298531"/>
            <a:ext cx="2673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0" name="Google Shape;140;p48"/>
          <p:cNvSpPr txBox="1"/>
          <p:nvPr>
            <p:ph idx="2" type="body"/>
          </p:nvPr>
        </p:nvSpPr>
        <p:spPr>
          <a:xfrm>
            <a:off x="419607" y="1824228"/>
            <a:ext cx="26730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48"/>
          <p:cNvSpPr txBox="1"/>
          <p:nvPr>
            <p:ph idx="3" type="body"/>
          </p:nvPr>
        </p:nvSpPr>
        <p:spPr>
          <a:xfrm>
            <a:off x="3256180" y="1298531"/>
            <a:ext cx="26745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48"/>
          <p:cNvSpPr txBox="1"/>
          <p:nvPr>
            <p:ph idx="4" type="body"/>
          </p:nvPr>
        </p:nvSpPr>
        <p:spPr>
          <a:xfrm>
            <a:off x="3256180" y="1820528"/>
            <a:ext cx="26316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1pPr>
            <a:lvl2pPr indent="-31115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2pPr>
            <a:lvl3pPr indent="-3111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3pPr>
            <a:lvl4pPr indent="-3111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4pPr>
            <a:lvl5pPr indent="-31115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48"/>
          <p:cNvSpPr txBox="1"/>
          <p:nvPr>
            <p:ph idx="5" type="body"/>
          </p:nvPr>
        </p:nvSpPr>
        <p:spPr>
          <a:xfrm>
            <a:off x="6104744" y="1298531"/>
            <a:ext cx="26745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p48"/>
          <p:cNvSpPr txBox="1"/>
          <p:nvPr>
            <p:ph idx="6" type="body"/>
          </p:nvPr>
        </p:nvSpPr>
        <p:spPr>
          <a:xfrm>
            <a:off x="6104744" y="1820528"/>
            <a:ext cx="26316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1pPr>
            <a:lvl2pPr indent="-31115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2pPr>
            <a:lvl3pPr indent="-3111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3pPr>
            <a:lvl4pPr indent="-3111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4pPr>
            <a:lvl5pPr indent="-31115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48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48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48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Resumo">
  <p:cSld name="12_Resumo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9"/>
          <p:cNvSpPr txBox="1"/>
          <p:nvPr>
            <p:ph type="title"/>
          </p:nvPr>
        </p:nvSpPr>
        <p:spPr>
          <a:xfrm>
            <a:off x="413147" y="3381375"/>
            <a:ext cx="33753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49"/>
          <p:cNvSpPr/>
          <p:nvPr>
            <p:ph idx="2" type="pic"/>
          </p:nvPr>
        </p:nvSpPr>
        <p:spPr>
          <a:xfrm>
            <a:off x="0" y="0"/>
            <a:ext cx="9144000" cy="283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51" name="Google Shape;151;p49"/>
          <p:cNvSpPr txBox="1"/>
          <p:nvPr>
            <p:ph idx="1" type="body"/>
          </p:nvPr>
        </p:nvSpPr>
        <p:spPr>
          <a:xfrm>
            <a:off x="3946808" y="3381375"/>
            <a:ext cx="46662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49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49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49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5" name="Google Shape;155;p49"/>
          <p:cNvSpPr/>
          <p:nvPr/>
        </p:nvSpPr>
        <p:spPr>
          <a:xfrm>
            <a:off x="919330" y="2889169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0"/>
          <p:cNvSpPr txBox="1"/>
          <p:nvPr>
            <p:ph type="ctrTitle"/>
          </p:nvPr>
        </p:nvSpPr>
        <p:spPr>
          <a:xfrm>
            <a:off x="2519362" y="292380"/>
            <a:ext cx="62115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50"/>
          <p:cNvSpPr txBox="1"/>
          <p:nvPr>
            <p:ph idx="1" type="subTitle"/>
          </p:nvPr>
        </p:nvSpPr>
        <p:spPr>
          <a:xfrm>
            <a:off x="2519362" y="2652713"/>
            <a:ext cx="6211500" cy="19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59" name="Google Shape;159;p50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50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50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2" name="Google Shape;162;p50"/>
          <p:cNvSpPr/>
          <p:nvPr/>
        </p:nvSpPr>
        <p:spPr>
          <a:xfrm rot="2700000">
            <a:off x="459616" y="361324"/>
            <a:ext cx="809496" cy="946621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599887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" name="Google Shape;163;p50"/>
          <p:cNvSpPr/>
          <p:nvPr/>
        </p:nvSpPr>
        <p:spPr>
          <a:xfrm rot="8100000">
            <a:off x="470015" y="621851"/>
            <a:ext cx="405172" cy="80992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Google Shape;164;p50"/>
          <p:cNvSpPr/>
          <p:nvPr/>
        </p:nvSpPr>
        <p:spPr>
          <a:xfrm>
            <a:off x="1350602" y="185464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65" name="Google Shape;165;p50"/>
          <p:cNvGrpSpPr/>
          <p:nvPr/>
        </p:nvGrpSpPr>
        <p:grpSpPr>
          <a:xfrm>
            <a:off x="968298" y="3224925"/>
            <a:ext cx="1562844" cy="1562844"/>
            <a:chOff x="4840714" y="3556951"/>
            <a:chExt cx="2083792" cy="2083792"/>
          </a:xfrm>
        </p:grpSpPr>
        <p:sp>
          <p:nvSpPr>
            <p:cNvPr id="166" name="Google Shape;166;p50"/>
            <p:cNvSpPr/>
            <p:nvPr/>
          </p:nvSpPr>
          <p:spPr>
            <a:xfrm flipH="1" rot="8100000">
              <a:off x="5006330" y="4192886"/>
              <a:ext cx="1851817" cy="925909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7" name="Google Shape;167;p50"/>
            <p:cNvSpPr/>
            <p:nvPr/>
          </p:nvSpPr>
          <p:spPr>
            <a:xfrm flipH="1" rot="8100000">
              <a:off x="4956702" y="4051292"/>
              <a:ext cx="1851817" cy="109511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8" name="Google Shape;168;p50"/>
            <p:cNvSpPr/>
            <p:nvPr/>
          </p:nvSpPr>
          <p:spPr>
            <a:xfrm flipH="1" rot="2700000">
              <a:off x="6040495" y="3601733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9" name="Google Shape;169;p50"/>
            <p:cNvSpPr/>
            <p:nvPr/>
          </p:nvSpPr>
          <p:spPr>
            <a:xfrm flipH="1" rot="2700000">
              <a:off x="5059469" y="4582759"/>
              <a:ext cx="106915" cy="466690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is Conteúdos" type="twoObj">
  <p:cSld name="TWO_OBJECT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1"/>
          <p:cNvSpPr/>
          <p:nvPr/>
        </p:nvSpPr>
        <p:spPr>
          <a:xfrm>
            <a:off x="8302398" y="250031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72" name="Google Shape;172;p51"/>
          <p:cNvGrpSpPr/>
          <p:nvPr/>
        </p:nvGrpSpPr>
        <p:grpSpPr>
          <a:xfrm>
            <a:off x="175052" y="4038015"/>
            <a:ext cx="620372" cy="621178"/>
            <a:chOff x="2895768" y="1234488"/>
            <a:chExt cx="827163" cy="828237"/>
          </a:xfrm>
        </p:grpSpPr>
        <p:sp>
          <p:nvSpPr>
            <p:cNvPr id="173" name="Google Shape;173;p51"/>
            <p:cNvSpPr/>
            <p:nvPr/>
          </p:nvSpPr>
          <p:spPr>
            <a:xfrm rot="2700000">
              <a:off x="3040791" y="1332636"/>
              <a:ext cx="538391" cy="629592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4" name="Google Shape;174;p51"/>
            <p:cNvSpPr/>
            <p:nvPr/>
          </p:nvSpPr>
          <p:spPr>
            <a:xfrm rot="8100000">
              <a:off x="3047202" y="1506331"/>
              <a:ext cx="269832" cy="540088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75" name="Google Shape;175;p51"/>
          <p:cNvSpPr txBox="1"/>
          <p:nvPr>
            <p:ph type="title"/>
          </p:nvPr>
        </p:nvSpPr>
        <p:spPr>
          <a:xfrm>
            <a:off x="413147" y="411956"/>
            <a:ext cx="83178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51"/>
          <p:cNvSpPr txBox="1"/>
          <p:nvPr>
            <p:ph idx="1" type="body"/>
          </p:nvPr>
        </p:nvSpPr>
        <p:spPr>
          <a:xfrm>
            <a:off x="413147" y="1572881"/>
            <a:ext cx="4076700" cy="29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7" name="Google Shape;177;p51"/>
          <p:cNvSpPr txBox="1"/>
          <p:nvPr>
            <p:ph idx="2" type="body"/>
          </p:nvPr>
        </p:nvSpPr>
        <p:spPr>
          <a:xfrm>
            <a:off x="4654154" y="1572881"/>
            <a:ext cx="4076700" cy="29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8" name="Google Shape;178;p51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51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51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2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52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52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53"/>
          <p:cNvGrpSpPr/>
          <p:nvPr/>
        </p:nvGrpSpPr>
        <p:grpSpPr>
          <a:xfrm>
            <a:off x="3564189" y="3617628"/>
            <a:ext cx="1243226" cy="1243226"/>
            <a:chOff x="2481038" y="2139593"/>
            <a:chExt cx="1657635" cy="1657635"/>
          </a:xfrm>
        </p:grpSpPr>
        <p:sp>
          <p:nvSpPr>
            <p:cNvPr id="187" name="Google Shape;187;p53"/>
            <p:cNvSpPr/>
            <p:nvPr/>
          </p:nvSpPr>
          <p:spPr>
            <a:xfrm rot="2700000">
              <a:off x="2769555" y="2336586"/>
              <a:ext cx="1080601" cy="1263649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8" name="Google Shape;188;p53"/>
            <p:cNvSpPr/>
            <p:nvPr/>
          </p:nvSpPr>
          <p:spPr>
            <a:xfrm rot="8100000">
              <a:off x="2784153" y="2683432"/>
              <a:ext cx="540088" cy="1080176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89" name="Google Shape;189;p53"/>
          <p:cNvSpPr txBox="1"/>
          <p:nvPr>
            <p:ph type="title"/>
          </p:nvPr>
        </p:nvSpPr>
        <p:spPr>
          <a:xfrm>
            <a:off x="413147" y="411956"/>
            <a:ext cx="83178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53"/>
          <p:cNvSpPr txBox="1"/>
          <p:nvPr>
            <p:ph idx="1" type="body"/>
          </p:nvPr>
        </p:nvSpPr>
        <p:spPr>
          <a:xfrm>
            <a:off x="3221831" y="1312545"/>
            <a:ext cx="55089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1pPr>
            <a:lvl2pPr indent="-3048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2385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91" name="Google Shape;191;p53"/>
          <p:cNvSpPr txBox="1"/>
          <p:nvPr>
            <p:ph idx="2" type="body"/>
          </p:nvPr>
        </p:nvSpPr>
        <p:spPr>
          <a:xfrm>
            <a:off x="413147" y="1312545"/>
            <a:ext cx="26742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2" name="Google Shape;192;p53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53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53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">
  <p:cSld name="2_Agenda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9"/>
          <p:cNvSpPr txBox="1"/>
          <p:nvPr>
            <p:ph type="title"/>
          </p:nvPr>
        </p:nvSpPr>
        <p:spPr>
          <a:xfrm>
            <a:off x="413148" y="411956"/>
            <a:ext cx="26742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9"/>
          <p:cNvSpPr txBox="1"/>
          <p:nvPr>
            <p:ph idx="1" type="body"/>
          </p:nvPr>
        </p:nvSpPr>
        <p:spPr>
          <a:xfrm>
            <a:off x="413147" y="2007980"/>
            <a:ext cx="2674200" cy="25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" name="Google Shape;22;p39"/>
          <p:cNvSpPr/>
          <p:nvPr>
            <p:ph idx="2" type="pic"/>
          </p:nvPr>
        </p:nvSpPr>
        <p:spPr>
          <a:xfrm>
            <a:off x="3906696" y="1197578"/>
            <a:ext cx="2586300" cy="2586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3" name="Google Shape;23;p39"/>
          <p:cNvSpPr/>
          <p:nvPr>
            <p:ph idx="3" type="pic"/>
          </p:nvPr>
        </p:nvSpPr>
        <p:spPr>
          <a:xfrm>
            <a:off x="6688931" y="447294"/>
            <a:ext cx="1697700" cy="169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4" name="Google Shape;24;p39"/>
          <p:cNvSpPr/>
          <p:nvPr>
            <p:ph idx="4" type="pic"/>
          </p:nvPr>
        </p:nvSpPr>
        <p:spPr>
          <a:xfrm>
            <a:off x="6818709" y="2493550"/>
            <a:ext cx="2202600" cy="220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5" name="Google Shape;25;p39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9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39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39"/>
          <p:cNvSpPr/>
          <p:nvPr/>
        </p:nvSpPr>
        <p:spPr>
          <a:xfrm>
            <a:off x="4911566" y="637625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9" name="Google Shape;29;p39"/>
          <p:cNvGrpSpPr/>
          <p:nvPr/>
        </p:nvGrpSpPr>
        <p:grpSpPr>
          <a:xfrm>
            <a:off x="4189530" y="4194464"/>
            <a:ext cx="621179" cy="620372"/>
            <a:chOff x="3393298" y="4842044"/>
            <a:chExt cx="828239" cy="827162"/>
          </a:xfrm>
        </p:grpSpPr>
        <p:sp>
          <p:nvSpPr>
            <p:cNvPr id="30" name="Google Shape;30;p39"/>
            <p:cNvSpPr/>
            <p:nvPr/>
          </p:nvSpPr>
          <p:spPr>
            <a:xfrm rot="8100000">
              <a:off x="3539397" y="4941466"/>
              <a:ext cx="538391" cy="629592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" name="Google Shape;31;p39"/>
            <p:cNvSpPr/>
            <p:nvPr/>
          </p:nvSpPr>
          <p:spPr>
            <a:xfrm rot="-8100000">
              <a:off x="3544732" y="4858350"/>
              <a:ext cx="269832" cy="540088"/>
            </a:xfrm>
            <a:prstGeom prst="ellipse">
              <a:avLst/>
            </a:prstGeom>
            <a:gradFill>
              <a:gsLst>
                <a:gs pos="0">
                  <a:srgbClr val="453E75">
                    <a:alpha val="32156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údo da coluna 2 (slide de comparação)" type="twoTxTwoObj">
  <p:cSld name="TWO_OBJECTS_WITH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/>
          <p:nvPr/>
        </p:nvSpPr>
        <p:spPr>
          <a:xfrm>
            <a:off x="8318709" y="4420100"/>
            <a:ext cx="270000" cy="27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" name="Google Shape;34;p40"/>
          <p:cNvSpPr/>
          <p:nvPr/>
        </p:nvSpPr>
        <p:spPr>
          <a:xfrm>
            <a:off x="8588709" y="4370909"/>
            <a:ext cx="284400" cy="27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" name="Google Shape;35;p40"/>
          <p:cNvSpPr txBox="1"/>
          <p:nvPr>
            <p:ph type="title"/>
          </p:nvPr>
        </p:nvSpPr>
        <p:spPr>
          <a:xfrm>
            <a:off x="413146" y="411956"/>
            <a:ext cx="83232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40"/>
          <p:cNvSpPr txBox="1"/>
          <p:nvPr>
            <p:ph idx="1" type="body"/>
          </p:nvPr>
        </p:nvSpPr>
        <p:spPr>
          <a:xfrm>
            <a:off x="413148" y="1298531"/>
            <a:ext cx="4077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7" name="Google Shape;37;p40"/>
          <p:cNvSpPr txBox="1"/>
          <p:nvPr>
            <p:ph idx="2" type="body"/>
          </p:nvPr>
        </p:nvSpPr>
        <p:spPr>
          <a:xfrm>
            <a:off x="413147" y="1820528"/>
            <a:ext cx="40719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048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3" type="body"/>
          </p:nvPr>
        </p:nvSpPr>
        <p:spPr>
          <a:xfrm>
            <a:off x="4659018" y="1298531"/>
            <a:ext cx="40773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4" type="body"/>
          </p:nvPr>
        </p:nvSpPr>
        <p:spPr>
          <a:xfrm>
            <a:off x="4659017" y="1820528"/>
            <a:ext cx="40773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048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40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40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Quebra de seção">
  <p:cSld name="4_Quebra de seção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45" name="Google Shape;45;p41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41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8" name="Google Shape;48;p41"/>
          <p:cNvSpPr/>
          <p:nvPr/>
        </p:nvSpPr>
        <p:spPr>
          <a:xfrm>
            <a:off x="0" y="4330297"/>
            <a:ext cx="9144000" cy="8133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" name="Google Shape;49;p41"/>
          <p:cNvSpPr/>
          <p:nvPr/>
        </p:nvSpPr>
        <p:spPr>
          <a:xfrm rot="10800000">
            <a:off x="0" y="-4"/>
            <a:ext cx="6750000" cy="51435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" name="Google Shape;50;p41"/>
          <p:cNvSpPr txBox="1"/>
          <p:nvPr>
            <p:ph type="ctrTitle"/>
          </p:nvPr>
        </p:nvSpPr>
        <p:spPr>
          <a:xfrm>
            <a:off x="413147" y="411956"/>
            <a:ext cx="4077900" cy="22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41"/>
          <p:cNvSpPr txBox="1"/>
          <p:nvPr>
            <p:ph idx="1" type="subTitle"/>
          </p:nvPr>
        </p:nvSpPr>
        <p:spPr>
          <a:xfrm>
            <a:off x="413147" y="2862543"/>
            <a:ext cx="4077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Fechamento">
  <p:cSld name="13_Fechament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2"/>
          <p:cNvSpPr txBox="1"/>
          <p:nvPr>
            <p:ph type="ctrTitle"/>
          </p:nvPr>
        </p:nvSpPr>
        <p:spPr>
          <a:xfrm>
            <a:off x="413147" y="411956"/>
            <a:ext cx="4077900" cy="22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42"/>
          <p:cNvSpPr txBox="1"/>
          <p:nvPr>
            <p:ph idx="1" type="subTitle"/>
          </p:nvPr>
        </p:nvSpPr>
        <p:spPr>
          <a:xfrm>
            <a:off x="413147" y="2870707"/>
            <a:ext cx="40779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" name="Google Shape;55;p42"/>
          <p:cNvSpPr/>
          <p:nvPr>
            <p:ph idx="2" type="pic"/>
          </p:nvPr>
        </p:nvSpPr>
        <p:spPr>
          <a:xfrm>
            <a:off x="4917186" y="411480"/>
            <a:ext cx="3813000" cy="216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56" name="Google Shape;56;p42"/>
          <p:cNvSpPr/>
          <p:nvPr>
            <p:ph idx="3" type="pic"/>
          </p:nvPr>
        </p:nvSpPr>
        <p:spPr>
          <a:xfrm>
            <a:off x="4917186" y="2571750"/>
            <a:ext cx="3813000" cy="216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grpSp>
        <p:nvGrpSpPr>
          <p:cNvPr id="57" name="Google Shape;57;p42"/>
          <p:cNvGrpSpPr/>
          <p:nvPr/>
        </p:nvGrpSpPr>
        <p:grpSpPr>
          <a:xfrm>
            <a:off x="8272564" y="-160295"/>
            <a:ext cx="1282313" cy="1280077"/>
            <a:chOff x="11030092" y="-213728"/>
            <a:chExt cx="1709751" cy="1706769"/>
          </a:xfrm>
        </p:grpSpPr>
        <p:sp>
          <p:nvSpPr>
            <p:cNvPr id="58" name="Google Shape;58;p42"/>
            <p:cNvSpPr/>
            <p:nvPr/>
          </p:nvSpPr>
          <p:spPr>
            <a:xfrm rot="-2700000">
              <a:off x="11161420" y="125060"/>
              <a:ext cx="1342421" cy="927500"/>
            </a:xfrm>
            <a:custGeom>
              <a:rect b="b" l="l" r="r" t="t"/>
              <a:pathLst>
                <a:path extrusionOk="0" h="926985" w="134167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9" name="Google Shape;59;p42"/>
            <p:cNvSpPr/>
            <p:nvPr/>
          </p:nvSpPr>
          <p:spPr>
            <a:xfrm rot="2700000">
              <a:off x="11798445" y="994116"/>
              <a:ext cx="106915" cy="46669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0" name="Google Shape;60;p42"/>
            <p:cNvSpPr/>
            <p:nvPr/>
          </p:nvSpPr>
          <p:spPr>
            <a:xfrm rot="-2700000">
              <a:off x="11228686" y="129232"/>
              <a:ext cx="1338199" cy="1043501"/>
            </a:xfrm>
            <a:custGeom>
              <a:rect b="b" l="l" r="r" t="t"/>
              <a:pathLst>
                <a:path extrusionOk="0" h="1042921" w="1337455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1" name="Google Shape;61;p42"/>
          <p:cNvGrpSpPr/>
          <p:nvPr/>
        </p:nvGrpSpPr>
        <p:grpSpPr>
          <a:xfrm>
            <a:off x="433336" y="4134004"/>
            <a:ext cx="621179" cy="620372"/>
            <a:chOff x="10462655" y="1408306"/>
            <a:chExt cx="828239" cy="827162"/>
          </a:xfrm>
        </p:grpSpPr>
        <p:sp>
          <p:nvSpPr>
            <p:cNvPr id="62" name="Google Shape;62;p42"/>
            <p:cNvSpPr/>
            <p:nvPr/>
          </p:nvSpPr>
          <p:spPr>
            <a:xfrm rot="8100000">
              <a:off x="10608754" y="1507728"/>
              <a:ext cx="538391" cy="629592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3" name="Google Shape;63;p42"/>
            <p:cNvSpPr/>
            <p:nvPr/>
          </p:nvSpPr>
          <p:spPr>
            <a:xfrm rot="-8100000">
              <a:off x="10614089" y="1424612"/>
              <a:ext cx="269832" cy="540088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4" name="Google Shape;64;p42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42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42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7" name="Google Shape;67;p42"/>
          <p:cNvSpPr/>
          <p:nvPr/>
        </p:nvSpPr>
        <p:spPr>
          <a:xfrm>
            <a:off x="3977884" y="4070409"/>
            <a:ext cx="810000" cy="81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ntrodução">
  <p:cSld name="3_Introdução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/>
          <p:nvPr>
            <p:ph type="title"/>
          </p:nvPr>
        </p:nvSpPr>
        <p:spPr>
          <a:xfrm>
            <a:off x="413147" y="3380400"/>
            <a:ext cx="33753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43"/>
          <p:cNvSpPr/>
          <p:nvPr>
            <p:ph idx="2" type="pic"/>
          </p:nvPr>
        </p:nvSpPr>
        <p:spPr>
          <a:xfrm>
            <a:off x="0" y="0"/>
            <a:ext cx="2290500" cy="283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71" name="Google Shape;71;p43"/>
          <p:cNvSpPr/>
          <p:nvPr>
            <p:ph idx="3" type="pic"/>
          </p:nvPr>
        </p:nvSpPr>
        <p:spPr>
          <a:xfrm>
            <a:off x="2290572" y="0"/>
            <a:ext cx="2290500" cy="283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72" name="Google Shape;72;p43"/>
          <p:cNvSpPr/>
          <p:nvPr>
            <p:ph idx="4" type="pic"/>
          </p:nvPr>
        </p:nvSpPr>
        <p:spPr>
          <a:xfrm>
            <a:off x="4562856" y="0"/>
            <a:ext cx="2290500" cy="283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73" name="Google Shape;73;p43"/>
          <p:cNvSpPr/>
          <p:nvPr>
            <p:ph idx="5" type="pic"/>
          </p:nvPr>
        </p:nvSpPr>
        <p:spPr>
          <a:xfrm>
            <a:off x="6853428" y="0"/>
            <a:ext cx="2290500" cy="2832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74" name="Google Shape;74;p43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43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7" name="Google Shape;77;p43"/>
          <p:cNvSpPr txBox="1"/>
          <p:nvPr>
            <p:ph idx="1" type="body"/>
          </p:nvPr>
        </p:nvSpPr>
        <p:spPr>
          <a:xfrm>
            <a:off x="3946808" y="3381375"/>
            <a:ext cx="46662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Quebra de seção">
  <p:cSld name="5_Quebra de seção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80" name="Google Shape;80;p44"/>
          <p:cNvSpPr txBox="1"/>
          <p:nvPr>
            <p:ph idx="1" type="subTitle"/>
          </p:nvPr>
        </p:nvSpPr>
        <p:spPr>
          <a:xfrm>
            <a:off x="0" y="2667961"/>
            <a:ext cx="4980300" cy="24756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1pPr>
            <a:lvl2pPr lvl="1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type="ctrTitle"/>
          </p:nvPr>
        </p:nvSpPr>
        <p:spPr>
          <a:xfrm>
            <a:off x="0" y="0"/>
            <a:ext cx="4980300" cy="2651700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9019"/>
                </a:srgbClr>
              </a:gs>
              <a:gs pos="100000">
                <a:srgbClr val="1B192E">
                  <a:alpha val="69019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Linha do tempo da Tabela do Gráfico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45"/>
          <p:cNvGrpSpPr/>
          <p:nvPr/>
        </p:nvGrpSpPr>
        <p:grpSpPr>
          <a:xfrm>
            <a:off x="270994" y="3989458"/>
            <a:ext cx="775191" cy="775191"/>
            <a:chOff x="10238297" y="1433356"/>
            <a:chExt cx="1033588" cy="1033588"/>
          </a:xfrm>
        </p:grpSpPr>
        <p:sp>
          <p:nvSpPr>
            <p:cNvPr id="84" name="Google Shape;84;p45"/>
            <p:cNvSpPr/>
            <p:nvPr/>
          </p:nvSpPr>
          <p:spPr>
            <a:xfrm rot="-8100000">
              <a:off x="10266523" y="1740761"/>
              <a:ext cx="930609" cy="465304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5" name="Google Shape;85;p45"/>
            <p:cNvSpPr/>
            <p:nvPr/>
          </p:nvSpPr>
          <p:spPr>
            <a:xfrm rot="-2700000">
              <a:off x="11115586" y="1939365"/>
              <a:ext cx="53457" cy="23334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6" name="Google Shape;86;p45"/>
            <p:cNvSpPr/>
            <p:nvPr/>
          </p:nvSpPr>
          <p:spPr>
            <a:xfrm rot="-2700000">
              <a:off x="10625073" y="1448852"/>
              <a:ext cx="53457" cy="23334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" name="Google Shape;87;p45"/>
            <p:cNvSpPr/>
            <p:nvPr/>
          </p:nvSpPr>
          <p:spPr>
            <a:xfrm rot="-8100000">
              <a:off x="10289786" y="1684597"/>
              <a:ext cx="930609" cy="53110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8" name="Google Shape;88;p45"/>
          <p:cNvSpPr txBox="1"/>
          <p:nvPr>
            <p:ph type="title"/>
          </p:nvPr>
        </p:nvSpPr>
        <p:spPr>
          <a:xfrm>
            <a:off x="413146" y="411956"/>
            <a:ext cx="83187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45"/>
          <p:cNvSpPr txBox="1"/>
          <p:nvPr>
            <p:ph idx="1" type="body"/>
          </p:nvPr>
        </p:nvSpPr>
        <p:spPr>
          <a:xfrm>
            <a:off x="413147" y="1584899"/>
            <a:ext cx="8317800" cy="29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45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45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45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itação">
  <p:cSld name="7_Citação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6"/>
          <p:cNvSpPr txBox="1"/>
          <p:nvPr>
            <p:ph type="title"/>
          </p:nvPr>
        </p:nvSpPr>
        <p:spPr>
          <a:xfrm>
            <a:off x="413148" y="411956"/>
            <a:ext cx="2674500" cy="25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lay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95" name="Google Shape;95;p46"/>
          <p:cNvGrpSpPr/>
          <p:nvPr/>
        </p:nvGrpSpPr>
        <p:grpSpPr>
          <a:xfrm>
            <a:off x="8031059" y="3009455"/>
            <a:ext cx="673407" cy="700561"/>
            <a:chOff x="5129684" y="1232940"/>
            <a:chExt cx="897877" cy="934082"/>
          </a:xfrm>
        </p:grpSpPr>
        <p:sp>
          <p:nvSpPr>
            <p:cNvPr id="96" name="Google Shape;96;p46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7" name="Google Shape;97;p46"/>
            <p:cNvSpPr/>
            <p:nvPr/>
          </p:nvSpPr>
          <p:spPr>
            <a:xfrm rot="1800004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80004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8" name="Google Shape;98;p46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4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99" name="Google Shape;99;p46"/>
          <p:cNvSpPr/>
          <p:nvPr/>
        </p:nvSpPr>
        <p:spPr>
          <a:xfrm>
            <a:off x="4251585" y="3794257"/>
            <a:ext cx="810000" cy="81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0" name="Google Shape;100;p46"/>
          <p:cNvSpPr txBox="1"/>
          <p:nvPr>
            <p:ph idx="1" type="body"/>
          </p:nvPr>
        </p:nvSpPr>
        <p:spPr>
          <a:xfrm>
            <a:off x="413147" y="3073004"/>
            <a:ext cx="2674200" cy="17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2385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2pPr>
            <a:lvl3pPr indent="-3238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3pPr>
            <a:lvl4pPr indent="-3238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46"/>
          <p:cNvSpPr/>
          <p:nvPr>
            <p:ph idx="2" type="pic"/>
          </p:nvPr>
        </p:nvSpPr>
        <p:spPr>
          <a:xfrm>
            <a:off x="4151857" y="492475"/>
            <a:ext cx="3849300" cy="384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02" name="Google Shape;102;p46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46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46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413147" y="413100"/>
            <a:ext cx="83178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413147" y="1585397"/>
            <a:ext cx="8318700" cy="29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9845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9845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45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45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37"/>
          <p:cNvSpPr txBox="1"/>
          <p:nvPr>
            <p:ph idx="10" type="dt"/>
          </p:nvPr>
        </p:nvSpPr>
        <p:spPr>
          <a:xfrm>
            <a:off x="413147" y="4880409"/>
            <a:ext cx="19716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37"/>
          <p:cNvSpPr txBox="1"/>
          <p:nvPr>
            <p:ph idx="11" type="ftr"/>
          </p:nvPr>
        </p:nvSpPr>
        <p:spPr>
          <a:xfrm>
            <a:off x="2519363" y="4880409"/>
            <a:ext cx="4784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37"/>
          <p:cNvSpPr txBox="1"/>
          <p:nvPr>
            <p:ph idx="12" type="sldNum"/>
          </p:nvPr>
        </p:nvSpPr>
        <p:spPr>
          <a:xfrm>
            <a:off x="7461647" y="4880409"/>
            <a:ext cx="126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260">
          <p15:clr>
            <a:srgbClr val="F26B43"/>
          </p15:clr>
        </p15:guide>
        <p15:guide id="4" pos="5500">
          <p15:clr>
            <a:srgbClr val="F26B43"/>
          </p15:clr>
        </p15:guide>
        <p15:guide id="5" orient="horz" pos="259">
          <p15:clr>
            <a:srgbClr val="F26B43"/>
          </p15:clr>
        </p15:guide>
        <p15:guide id="6" orient="horz" pos="2981">
          <p15:clr>
            <a:srgbClr val="F26B43"/>
          </p15:clr>
        </p15:guide>
        <p15:guide id="7" pos="618">
          <p15:clr>
            <a:srgbClr val="A4A3A4"/>
          </p15:clr>
        </p15:guide>
        <p15:guide id="8" pos="703">
          <p15:clr>
            <a:srgbClr val="A4A3A4"/>
          </p15:clr>
        </p15:guide>
        <p15:guide id="9" pos="1060">
          <p15:clr>
            <a:srgbClr val="A4A3A4"/>
          </p15:clr>
        </p15:guide>
        <p15:guide id="10" pos="1145">
          <p15:clr>
            <a:srgbClr val="A4A3A4"/>
          </p15:clr>
        </p15:guide>
        <p15:guide id="11" pos="1502">
          <p15:clr>
            <a:srgbClr val="A4A3A4"/>
          </p15:clr>
        </p15:guide>
        <p15:guide id="12" pos="1587">
          <p15:clr>
            <a:srgbClr val="A4A3A4"/>
          </p15:clr>
        </p15:guide>
        <p15:guide id="13" pos="1945">
          <p15:clr>
            <a:srgbClr val="A4A3A4"/>
          </p15:clr>
        </p15:guide>
        <p15:guide id="14" pos="2029">
          <p15:clr>
            <a:srgbClr val="A4A3A4"/>
          </p15:clr>
        </p15:guide>
        <p15:guide id="15" pos="2387">
          <p15:clr>
            <a:srgbClr val="A4A3A4"/>
          </p15:clr>
        </p15:guide>
        <p15:guide id="16" pos="2489">
          <p15:clr>
            <a:srgbClr val="A4A3A4"/>
          </p15:clr>
        </p15:guide>
        <p15:guide id="17" pos="2829">
          <p15:clr>
            <a:srgbClr val="A4A3A4"/>
          </p15:clr>
        </p15:guide>
        <p15:guide id="18" pos="2931">
          <p15:clr>
            <a:srgbClr val="A4A3A4"/>
          </p15:clr>
        </p15:guide>
        <p15:guide id="19" pos="3271">
          <p15:clr>
            <a:srgbClr val="A4A3A4"/>
          </p15:clr>
        </p15:guide>
        <p15:guide id="20" pos="3373">
          <p15:clr>
            <a:srgbClr val="A4A3A4"/>
          </p15:clr>
        </p15:guide>
        <p15:guide id="21" pos="3713">
          <p15:clr>
            <a:srgbClr val="A4A3A4"/>
          </p15:clr>
        </p15:guide>
        <p15:guide id="22" pos="3815">
          <p15:clr>
            <a:srgbClr val="A4A3A4"/>
          </p15:clr>
        </p15:guide>
        <p15:guide id="23" pos="4156">
          <p15:clr>
            <a:srgbClr val="A4A3A4"/>
          </p15:clr>
        </p15:guide>
        <p15:guide id="24" pos="4258">
          <p15:clr>
            <a:srgbClr val="A4A3A4"/>
          </p15:clr>
        </p15:guide>
        <p15:guide id="25" pos="4615">
          <p15:clr>
            <a:srgbClr val="A4A3A4"/>
          </p15:clr>
        </p15:guide>
        <p15:guide id="26" pos="4700">
          <p15:clr>
            <a:srgbClr val="A4A3A4"/>
          </p15:clr>
        </p15:guide>
        <p15:guide id="27" pos="5057">
          <p15:clr>
            <a:srgbClr val="A4A3A4"/>
          </p15:clr>
        </p15:guide>
        <p15:guide id="28" pos="5142">
          <p15:clr>
            <a:srgbClr val="A4A3A4"/>
          </p15:clr>
        </p15:guide>
        <p15:guide id="29" orient="horz" pos="2879">
          <p15:clr>
            <a:srgbClr val="A4A3A4"/>
          </p15:clr>
        </p15:guide>
        <p15:guide id="30" orient="horz" pos="1569">
          <p15:clr>
            <a:srgbClr val="A4A3A4"/>
          </p15:clr>
        </p15:guide>
        <p15:guide id="31" orient="horz" pos="1671">
          <p15:clr>
            <a:srgbClr val="A4A3A4"/>
          </p15:clr>
        </p15:guide>
        <p15:guide id="32" orient="horz" pos="634">
          <p15:clr>
            <a:srgbClr val="A4A3A4"/>
          </p15:clr>
        </p15:guide>
        <p15:guide id="33" orient="horz" pos="719">
          <p15:clr>
            <a:srgbClr val="A4A3A4"/>
          </p15:clr>
        </p15:guide>
        <p15:guide id="34" orient="horz" pos="1110">
          <p15:clr>
            <a:srgbClr val="A4A3A4"/>
          </p15:clr>
        </p15:guide>
        <p15:guide id="35" orient="horz" pos="1195">
          <p15:clr>
            <a:srgbClr val="A4A3A4"/>
          </p15:clr>
        </p15:guide>
        <p15:guide id="36" orient="horz" pos="2045">
          <p15:clr>
            <a:srgbClr val="A4A3A4"/>
          </p15:clr>
        </p15:guide>
        <p15:guide id="37" orient="horz" pos="2130">
          <p15:clr>
            <a:srgbClr val="A4A3A4"/>
          </p15:clr>
        </p15:guide>
        <p15:guide id="38" orient="horz" pos="2504">
          <p15:clr>
            <a:srgbClr val="A4A3A4"/>
          </p15:clr>
        </p15:guide>
        <p15:guide id="39" orient="horz" pos="2606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983d4cc6e_0_6"/>
          <p:cNvSpPr/>
          <p:nvPr/>
        </p:nvSpPr>
        <p:spPr>
          <a:xfrm>
            <a:off x="646750" y="464780"/>
            <a:ext cx="2252158" cy="1353297"/>
          </a:xfrm>
          <a:custGeom>
            <a:rect b="b" l="l" r="r" t="t"/>
            <a:pathLst>
              <a:path extrusionOk="0" h="2353560" w="3412360">
                <a:moveTo>
                  <a:pt x="0" y="0"/>
                </a:moveTo>
                <a:lnTo>
                  <a:pt x="3412360" y="0"/>
                </a:lnTo>
                <a:lnTo>
                  <a:pt x="3412360" y="2353561"/>
                </a:lnTo>
                <a:lnTo>
                  <a:pt x="0" y="235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5767" l="-16049" r="-16069" t="-45767"/>
            </a:stretch>
          </a:blipFill>
          <a:ln>
            <a:noFill/>
          </a:ln>
        </p:spPr>
      </p:sp>
      <p:sp>
        <p:nvSpPr>
          <p:cNvPr id="202" name="Google Shape;202;g33983d4cc6e_0_6"/>
          <p:cNvSpPr txBox="1"/>
          <p:nvPr/>
        </p:nvSpPr>
        <p:spPr>
          <a:xfrm>
            <a:off x="4775802" y="852575"/>
            <a:ext cx="10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2000" u="none" cap="none" strike="noStrike">
                <a:solidFill>
                  <a:srgbClr val="F8F8F8"/>
                </a:solidFill>
                <a:latin typeface="Calibri"/>
                <a:ea typeface="Calibri"/>
                <a:cs typeface="Calibri"/>
                <a:sym typeface="Calibri"/>
              </a:rPr>
              <a:t>PROJETO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33983d4cc6e_0_6"/>
          <p:cNvSpPr/>
          <p:nvPr/>
        </p:nvSpPr>
        <p:spPr>
          <a:xfrm>
            <a:off x="5781701" y="852438"/>
            <a:ext cx="359631" cy="308068"/>
          </a:xfrm>
          <a:custGeom>
            <a:rect b="b" l="l" r="r" t="t"/>
            <a:pathLst>
              <a:path extrusionOk="0" h="459803" w="656861">
                <a:moveTo>
                  <a:pt x="0" y="0"/>
                </a:moveTo>
                <a:lnTo>
                  <a:pt x="656861" y="0"/>
                </a:lnTo>
                <a:lnTo>
                  <a:pt x="656861" y="459803"/>
                </a:lnTo>
                <a:lnTo>
                  <a:pt x="0" y="459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g33983d4cc6e_0_6"/>
          <p:cNvSpPr txBox="1"/>
          <p:nvPr/>
        </p:nvSpPr>
        <p:spPr>
          <a:xfrm>
            <a:off x="4725200" y="1006475"/>
            <a:ext cx="374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i="0" lang="pt-BR" sz="5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 FUTURO</a:t>
            </a:r>
            <a:endParaRPr b="1" i="0" sz="5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33983d4cc6e_0_6"/>
          <p:cNvSpPr txBox="1"/>
          <p:nvPr/>
        </p:nvSpPr>
        <p:spPr>
          <a:xfrm>
            <a:off x="6257351" y="852563"/>
            <a:ext cx="128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EDUCAÇÃO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33983d4cc6e_0_6"/>
          <p:cNvSpPr/>
          <p:nvPr/>
        </p:nvSpPr>
        <p:spPr>
          <a:xfrm>
            <a:off x="0" y="2484300"/>
            <a:ext cx="9144000" cy="15243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33983d4cc6e_0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538245">
            <a:off x="1720822" y="2852739"/>
            <a:ext cx="3000454" cy="224472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3983d4cc6e_0_6"/>
          <p:cNvSpPr/>
          <p:nvPr/>
        </p:nvSpPr>
        <p:spPr>
          <a:xfrm rot="500062">
            <a:off x="4885198" y="1790826"/>
            <a:ext cx="3114809" cy="3431269"/>
          </a:xfrm>
          <a:custGeom>
            <a:rect b="b" l="l" r="r" t="t"/>
            <a:pathLst>
              <a:path extrusionOk="0" h="7852008" w="7852008">
                <a:moveTo>
                  <a:pt x="0" y="0"/>
                </a:moveTo>
                <a:lnTo>
                  <a:pt x="7852008" y="0"/>
                </a:lnTo>
                <a:lnTo>
                  <a:pt x="7852008" y="7852009"/>
                </a:lnTo>
                <a:lnTo>
                  <a:pt x="0" y="7852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g33983d4cc6e_0_6"/>
          <p:cNvSpPr txBox="1"/>
          <p:nvPr/>
        </p:nvSpPr>
        <p:spPr>
          <a:xfrm>
            <a:off x="195921" y="2571750"/>
            <a:ext cx="1280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17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MÓDULO</a:t>
            </a:r>
            <a:endParaRPr b="1" i="0" sz="1700" u="none" cap="none" strike="noStrik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33983d4cc6e_0_6"/>
          <p:cNvSpPr txBox="1"/>
          <p:nvPr/>
        </p:nvSpPr>
        <p:spPr>
          <a:xfrm>
            <a:off x="195925" y="2825250"/>
            <a:ext cx="4529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JetBrains Mono"/>
              <a:buNone/>
            </a:pPr>
            <a:r>
              <a:rPr b="1" lang="pt-BR" sz="304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Programação Orientada a objetos</a:t>
            </a:r>
            <a:endParaRPr b="1" sz="5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33983d4cc6e_0_6"/>
          <p:cNvSpPr/>
          <p:nvPr/>
        </p:nvSpPr>
        <p:spPr>
          <a:xfrm>
            <a:off x="195925" y="3667650"/>
            <a:ext cx="1096200" cy="261600"/>
          </a:xfrm>
          <a:prstGeom prst="roundRect">
            <a:avLst>
              <a:gd fmla="val 16667" name="adj"/>
            </a:avLst>
          </a:prstGeom>
          <a:solidFill>
            <a:srgbClr val="16009C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1200" u="none" cap="none" strike="noStrike">
                <a:solidFill>
                  <a:srgbClr val="F8F8F8"/>
                </a:solidFill>
                <a:latin typeface="Calibri"/>
                <a:ea typeface="Calibri"/>
                <a:cs typeface="Calibri"/>
                <a:sym typeface="Calibri"/>
              </a:rPr>
              <a:t>AULA 0</a:t>
            </a:r>
            <a:r>
              <a:rPr b="1" lang="pt-BR" sz="1200">
                <a:solidFill>
                  <a:srgbClr val="F8F8F8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Método construtor - init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p10"/>
          <p:cNvSpPr txBox="1"/>
          <p:nvPr/>
        </p:nvSpPr>
        <p:spPr>
          <a:xfrm>
            <a:off x="260750" y="1610875"/>
            <a:ext cx="7425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 método construtor tem como principal função inicializar nossa classe quando ela for instanciada e aumentar o nível de abstração da classe.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Ao se utilizar o método construtor você deve fazer o seguinte: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Usar a palavra reservada </a:t>
            </a:r>
            <a:r>
              <a:rPr b="0" i="0" lang="pt-BR" sz="1500" u="none" cap="none" strike="noStrike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def</a:t>
            </a:r>
            <a:endParaRPr b="0" i="0" sz="1500" u="none" cap="none" strike="noStrike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Utilizar a palavra </a:t>
            </a:r>
            <a:r>
              <a:rPr b="0" i="0" lang="pt-BR" sz="1500" u="none" cap="none" strike="noStrike">
                <a:solidFill>
                  <a:srgbClr val="9C12FF"/>
                </a:solidFill>
                <a:latin typeface="Poppins"/>
                <a:ea typeface="Poppins"/>
                <a:cs typeface="Poppins"/>
                <a:sym typeface="Poppins"/>
              </a:rPr>
              <a:t>__init__</a:t>
            </a: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para inicializar a classe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Dentro dos parênteses do </a:t>
            </a:r>
            <a:r>
              <a:rPr b="0" i="0" lang="pt-BR" sz="1500" u="none" cap="none" strike="noStrike">
                <a:solidFill>
                  <a:srgbClr val="9C12FF"/>
                </a:solidFill>
                <a:latin typeface="Poppins"/>
                <a:ea typeface="Poppins"/>
                <a:cs typeface="Poppins"/>
                <a:sym typeface="Poppins"/>
              </a:rPr>
              <a:t>__init__</a:t>
            </a: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deve ser colocado a palavra reservada </a:t>
            </a:r>
            <a:r>
              <a:rPr b="0" i="0" lang="pt-BR" sz="1500" u="none" cap="none" strike="noStrike">
                <a:solidFill>
                  <a:srgbClr val="9C12FF"/>
                </a:solidFill>
                <a:latin typeface="Poppins"/>
                <a:ea typeface="Poppins"/>
                <a:cs typeface="Poppins"/>
                <a:sym typeface="Poppins"/>
              </a:rPr>
              <a:t>self</a:t>
            </a:r>
            <a:endParaRPr b="0" i="0" sz="1500" u="none" cap="none" strike="noStrike">
              <a:solidFill>
                <a:srgbClr val="9C1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22" name="Google Shape;322;p10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p10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Método construtor - init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9" name="Google Shape;329;p11"/>
          <p:cNvSpPr txBox="1"/>
          <p:nvPr/>
        </p:nvSpPr>
        <p:spPr>
          <a:xfrm>
            <a:off x="260750" y="1458475"/>
            <a:ext cx="742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9C12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30" name="Google Shape;330;p11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1" name="Google Shape;331;p11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2" name="Google Shape;332;p11"/>
          <p:cNvPicPr preferRelativeResize="0"/>
          <p:nvPr/>
        </p:nvPicPr>
        <p:blipFill rotWithShape="1">
          <a:blip r:embed="rId3">
            <a:alphaModFix/>
          </a:blip>
          <a:srcRect b="18214" l="5776" r="5758" t="16025"/>
          <a:stretch/>
        </p:blipFill>
        <p:spPr>
          <a:xfrm>
            <a:off x="1562213" y="2883050"/>
            <a:ext cx="6181525" cy="18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1"/>
          <p:cNvSpPr txBox="1"/>
          <p:nvPr/>
        </p:nvSpPr>
        <p:spPr>
          <a:xfrm>
            <a:off x="260750" y="1382275"/>
            <a:ext cx="7425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Agora, enquanto estamos inicializando a nossa classe estamos dizendo que ela terá as seguintes características: 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Cor</a:t>
            </a: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marca</a:t>
            </a: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modelo.</a:t>
            </a:r>
            <a:endParaRPr b="1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Instâncias com o método construtor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39" name="Google Shape;339;p12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0" name="Google Shape;340;p12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p12"/>
          <p:cNvSpPr txBox="1"/>
          <p:nvPr/>
        </p:nvSpPr>
        <p:spPr>
          <a:xfrm>
            <a:off x="260750" y="1610875"/>
            <a:ext cx="74253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Quando definimos nosso método construtor para nossa classe estamos dizendo para ela quais informações a mesma deve ter porém de forma genérica. 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É como se falássemos que para um carro ser um carro ele deve ter as seguintes características: 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Uma cor;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Uma marca;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Um modelo;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9" name="Google Shape;349;p13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0" name="Google Shape;350;p13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Instâncias com o método construtor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51" name="Google Shape;351;p13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13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3" name="Google Shape;353;p13"/>
          <p:cNvSpPr txBox="1"/>
          <p:nvPr/>
        </p:nvSpPr>
        <p:spPr>
          <a:xfrm>
            <a:off x="260750" y="1610875"/>
            <a:ext cx="7425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Estamos definindo o que uma classe deve </a:t>
            </a: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obrigatoriamente</a:t>
            </a: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ter, porém não estamos dando para ela nenhum valor de fato.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Então como podemos fazer isso? A resposta é simples utilizamos as instâncias para passar essa informação.	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4" name="Google Shape;354;p13"/>
          <p:cNvPicPr preferRelativeResize="0"/>
          <p:nvPr/>
        </p:nvPicPr>
        <p:blipFill rotWithShape="1">
          <a:blip r:embed="rId3">
            <a:alphaModFix/>
          </a:blip>
          <a:srcRect b="21566" l="4035" r="4647" t="11413"/>
          <a:stretch/>
        </p:blipFill>
        <p:spPr>
          <a:xfrm>
            <a:off x="1896775" y="3103548"/>
            <a:ext cx="5202551" cy="161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0" name="Google Shape;360;p14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Self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61" name="Google Shape;361;p14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2" name="Google Shape;362;p14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3" name="Google Shape;363;p14"/>
          <p:cNvSpPr txBox="1"/>
          <p:nvPr/>
        </p:nvSpPr>
        <p:spPr>
          <a:xfrm>
            <a:off x="260750" y="1610875"/>
            <a:ext cx="7425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Normalmente quando trabalhamos com classes em python teremos sempre a presença da palavra </a:t>
            </a:r>
            <a:r>
              <a:rPr b="0" i="0" lang="pt-BR" sz="1500" u="none" cap="none" strike="noStrike">
                <a:solidFill>
                  <a:srgbClr val="9C12FF"/>
                </a:solidFill>
                <a:latin typeface="Poppins"/>
                <a:ea typeface="Poppins"/>
                <a:cs typeface="Poppins"/>
                <a:sym typeface="Poppins"/>
              </a:rPr>
              <a:t>self</a:t>
            </a: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Essa palavra significa apenas que estamos nos referindo a nossa instância que acabamos de criar.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Sempre que criamos uma das nossas instâncias o nome da variável se torna o self para armazenar os atributos e métodos.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Isso serve como uma maneira do python se organizar ao trabalhar com tantas instâncias de uma mesma classe e ele não entrar em conflito com outras classes.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71" name="Google Shape;3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8225" y="229400"/>
            <a:ext cx="1082374" cy="108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5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Atividade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73" name="Google Shape;373;p15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p15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5" name="Google Shape;375;p15"/>
          <p:cNvSpPr txBox="1"/>
          <p:nvPr/>
        </p:nvSpPr>
        <p:spPr>
          <a:xfrm>
            <a:off x="260750" y="1610875"/>
            <a:ext cx="7425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Refaça a atividade um, porém use o método construtor dessa vez.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Crie duas instâncias da classe cachorro.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Insira informações distintas nestas duas instâncias.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6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3" name="Google Shape;383;p16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Métodos 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84" name="Google Shape;384;p16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5" name="Google Shape;385;p16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6" name="Google Shape;386;p16"/>
          <p:cNvSpPr txBox="1"/>
          <p:nvPr/>
        </p:nvSpPr>
        <p:spPr>
          <a:xfrm>
            <a:off x="260750" y="1610875"/>
            <a:ext cx="7425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Vimos que as classes podem ter atributos que são as características que as nossas classes podem ter.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Porém, podemos adicionar mais complexidade a nossa classe com métodos.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Os métodos são basicamente ações que uma classe pode ter.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Por exemplo o nosso carro pode: </a:t>
            </a: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parar</a:t>
            </a: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acelerar</a:t>
            </a: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freiar, ligar </a:t>
            </a: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 etc.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Em outras palavras tudo que não seja uma </a:t>
            </a: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característica </a:t>
            </a: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da classe, mas sim uma ação será considerado um método.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7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Criando Métodos dentro da classe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92" name="Google Shape;392;p17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3" name="Google Shape;393;p17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4" name="Google Shape;394;p17"/>
          <p:cNvSpPr txBox="1"/>
          <p:nvPr/>
        </p:nvSpPr>
        <p:spPr>
          <a:xfrm>
            <a:off x="260750" y="1610875"/>
            <a:ext cx="7425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Para criarmos métodos dentro da classe basta apenas usar a palavra def dentro da classe e colocar o nome do seu método.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Em suma é a mesma coisa de se criar uma função porém dentro da classe.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5" name="Google Shape;395;p17"/>
          <p:cNvPicPr preferRelativeResize="0"/>
          <p:nvPr/>
        </p:nvPicPr>
        <p:blipFill rotWithShape="1">
          <a:blip r:embed="rId3">
            <a:alphaModFix/>
          </a:blip>
          <a:srcRect b="9894" l="5064" r="8204" t="13105"/>
          <a:stretch/>
        </p:blipFill>
        <p:spPr>
          <a:xfrm>
            <a:off x="2068200" y="2887049"/>
            <a:ext cx="4859726" cy="218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8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Parâmetros de um método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01" name="Google Shape;401;p18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2" name="Google Shape;402;p18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3" name="Google Shape;403;p18"/>
          <p:cNvSpPr txBox="1"/>
          <p:nvPr/>
        </p:nvSpPr>
        <p:spPr>
          <a:xfrm>
            <a:off x="260750" y="1610875"/>
            <a:ext cx="742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Podemos também criar parâmetros para os nossos métodos da mesma forma  de uma função convencional. 	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4" name="Google Shape;404;p18"/>
          <p:cNvPicPr preferRelativeResize="0"/>
          <p:nvPr/>
        </p:nvPicPr>
        <p:blipFill rotWithShape="1">
          <a:blip r:embed="rId3">
            <a:alphaModFix/>
          </a:blip>
          <a:srcRect b="8069" l="5205" r="4573" t="8637"/>
          <a:stretch/>
        </p:blipFill>
        <p:spPr>
          <a:xfrm>
            <a:off x="2327100" y="2257375"/>
            <a:ext cx="4341901" cy="277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9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Atividade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10" name="Google Shape;410;p19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1" name="Google Shape;411;p19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2" name="Google Shape;412;p19"/>
          <p:cNvSpPr txBox="1"/>
          <p:nvPr/>
        </p:nvSpPr>
        <p:spPr>
          <a:xfrm>
            <a:off x="260750" y="1610875"/>
            <a:ext cx="7425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Crie os seguintes métodos para classe carro agora: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lphaL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Crie um método de acelerar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lphaL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Crie um método de parar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lphaL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Crie um método para desacelerar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Crie um atributo chamado de velocidade que irá começar com 0.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Agora feito isso, sempre que o método acelerar for ativado aumente mais 10 de velocidade e faça o mesmo para o desacelerar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"/>
          <p:cNvSpPr txBox="1"/>
          <p:nvPr>
            <p:ph type="title"/>
          </p:nvPr>
        </p:nvSpPr>
        <p:spPr>
          <a:xfrm>
            <a:off x="215728" y="773726"/>
            <a:ext cx="26742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etBrains Mono"/>
              <a:buNone/>
            </a:pPr>
            <a:r>
              <a:rPr b="1" lang="pt-BR">
                <a:latin typeface="Poppins"/>
                <a:ea typeface="Poppins"/>
                <a:cs typeface="Poppins"/>
                <a:sym typeface="Poppins"/>
              </a:rPr>
              <a:t>Sumário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Pontos de dados " id="219" name="Google Shape;219;p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8931" y="599694"/>
            <a:ext cx="1697700" cy="169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descr="Plano de fundo de dados" id="220" name="Google Shape;220;p2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8709" y="2493550"/>
            <a:ext cx="2202600" cy="220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221" name="Google Shape;221;p2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222" name="Google Shape;222;p2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" name="Google Shape;223;p2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" name="Google Shape;224;p2"/>
          <p:cNvSpPr txBox="1"/>
          <p:nvPr/>
        </p:nvSpPr>
        <p:spPr>
          <a:xfrm>
            <a:off x="215725" y="1593300"/>
            <a:ext cx="42753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5EB"/>
              </a:buClr>
              <a:buSzPts val="1500"/>
              <a:buFont typeface="Poppins"/>
              <a:buChar char="•"/>
            </a:pPr>
            <a:r>
              <a:rPr b="0" i="0" lang="pt-BR" sz="1500" u="none" cap="none" strike="noStrike">
                <a:solidFill>
                  <a:srgbClr val="EAE5EB"/>
                </a:solidFill>
                <a:latin typeface="Poppins"/>
                <a:ea typeface="Poppins"/>
                <a:cs typeface="Poppins"/>
                <a:sym typeface="Poppins"/>
              </a:rPr>
              <a:t>Programação Orientada a Objetos</a:t>
            </a:r>
            <a:endParaRPr b="0" i="0" sz="1500" u="none" cap="none" strike="noStrike">
              <a:solidFill>
                <a:srgbClr val="EAE5E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5EB"/>
              </a:buClr>
              <a:buSzPts val="1500"/>
              <a:buFont typeface="Poppins"/>
              <a:buChar char="•"/>
            </a:pPr>
            <a:r>
              <a:rPr b="0" i="0" lang="pt-BR" sz="1500" u="none" cap="none" strike="noStrike">
                <a:solidFill>
                  <a:srgbClr val="EAE5EB"/>
                </a:solidFill>
                <a:latin typeface="Poppins"/>
                <a:ea typeface="Poppins"/>
                <a:cs typeface="Poppins"/>
                <a:sym typeface="Poppins"/>
              </a:rPr>
              <a:t>Atividade;</a:t>
            </a:r>
            <a:endParaRPr b="0" i="0" sz="1500" u="none" cap="none" strike="noStrike">
              <a:solidFill>
                <a:srgbClr val="EAE5E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5EB"/>
              </a:buClr>
              <a:buSzPts val="1500"/>
              <a:buFont typeface="Poppins"/>
              <a:buChar char="•"/>
            </a:pPr>
            <a:r>
              <a:rPr b="0" i="0" lang="pt-BR" sz="1500" u="none" cap="none" strike="noStrike">
                <a:solidFill>
                  <a:srgbClr val="EAE5EB"/>
                </a:solidFill>
                <a:latin typeface="Poppins"/>
                <a:ea typeface="Poppins"/>
                <a:cs typeface="Poppins"/>
                <a:sym typeface="Poppins"/>
              </a:rPr>
              <a:t>Herança;</a:t>
            </a:r>
            <a:endParaRPr b="0" i="0" sz="1500" u="none" cap="none" strike="noStrike">
              <a:solidFill>
                <a:srgbClr val="EAE5E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5EB"/>
              </a:buClr>
              <a:buSzPts val="1500"/>
              <a:buFont typeface="Poppins"/>
              <a:buChar char="•"/>
            </a:pPr>
            <a:r>
              <a:rPr b="0" i="0" lang="pt-BR" sz="1500" u="none" cap="none" strike="noStrike">
                <a:solidFill>
                  <a:srgbClr val="EAE5EB"/>
                </a:solidFill>
                <a:latin typeface="Poppins"/>
                <a:ea typeface="Poppins"/>
                <a:cs typeface="Poppins"/>
                <a:sym typeface="Poppins"/>
              </a:rPr>
              <a:t>Atividades;</a:t>
            </a:r>
            <a:endParaRPr b="0" i="0" sz="1500" u="none" cap="none" strike="noStrike">
              <a:solidFill>
                <a:srgbClr val="EAE5E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5EB"/>
              </a:buClr>
              <a:buSzPts val="1500"/>
              <a:buFont typeface="Poppins"/>
              <a:buChar char="•"/>
            </a:pPr>
            <a:r>
              <a:rPr b="0" i="0" lang="pt-BR" sz="1500" u="none" cap="none" strike="noStrike">
                <a:solidFill>
                  <a:srgbClr val="EAE5EB"/>
                </a:solidFill>
                <a:latin typeface="Poppins"/>
                <a:ea typeface="Poppins"/>
                <a:cs typeface="Poppins"/>
                <a:sym typeface="Poppins"/>
              </a:rPr>
              <a:t>Polimorfismo;</a:t>
            </a:r>
            <a:endParaRPr b="0" i="0" sz="1500" u="none" cap="none" strike="noStrike">
              <a:solidFill>
                <a:srgbClr val="EAE5E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5EB"/>
              </a:buClr>
              <a:buSzPts val="1500"/>
              <a:buFont typeface="Poppins"/>
              <a:buChar char="•"/>
            </a:pPr>
            <a:r>
              <a:rPr b="0" i="0" lang="pt-BR" sz="1500" u="none" cap="none" strike="noStrike">
                <a:solidFill>
                  <a:srgbClr val="EAE5EB"/>
                </a:solidFill>
                <a:latin typeface="Poppins"/>
                <a:ea typeface="Poppins"/>
                <a:cs typeface="Poppins"/>
                <a:sym typeface="Poppins"/>
              </a:rPr>
              <a:t>Atividade;</a:t>
            </a:r>
            <a:endParaRPr b="0" i="0" sz="1500" u="none" cap="none" strike="noStrike">
              <a:solidFill>
                <a:srgbClr val="EAE5E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E5EB"/>
              </a:buClr>
              <a:buSzPts val="1500"/>
              <a:buFont typeface="Poppins"/>
              <a:buChar char="•"/>
            </a:pPr>
            <a:r>
              <a:rPr b="0" i="0" lang="pt-BR" sz="1500" u="none" cap="none" strike="noStrike">
                <a:solidFill>
                  <a:srgbClr val="EAE5EB"/>
                </a:solidFill>
                <a:latin typeface="Poppins"/>
                <a:ea typeface="Poppins"/>
                <a:cs typeface="Poppins"/>
                <a:sym typeface="Poppins"/>
              </a:rPr>
              <a:t>Encapsulamento</a:t>
            </a:r>
            <a:endParaRPr b="0" i="0" sz="1500" u="none" cap="none" strike="noStrike">
              <a:solidFill>
                <a:srgbClr val="EAE5E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"/>
          <p:cNvSpPr txBox="1"/>
          <p:nvPr/>
        </p:nvSpPr>
        <p:spPr>
          <a:xfrm>
            <a:off x="260750" y="1610875"/>
            <a:ext cx="7425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Herança na Programação Orientada a Objetos é uma maneira que temos de reutilizar código para outras classes que estamos criando.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É uma maneira de reutilizarmos o mesmo código que já criamos anteriormente em alguma outra classe.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Quando realizamos este processo estamos fazendo um processo de herança, onde pegamos todos os atributos e métodos de uma classe e aplicamos em outra.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0" name="Google Shape;420;p20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2" name="Google Shape;42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3200" y="-2950"/>
            <a:ext cx="1780800" cy="17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0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Herança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24" name="Google Shape;424;p20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5" name="Google Shape;425;p20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1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3" name="Google Shape;433;p21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4" name="Google Shape;434;p21"/>
          <p:cNvSpPr txBox="1"/>
          <p:nvPr/>
        </p:nvSpPr>
        <p:spPr>
          <a:xfrm>
            <a:off x="260750" y="1458475"/>
            <a:ext cx="7902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Dentro da herança temos as seguintes divisões: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Classe Pai (também chamada de classe base ou superclasse): A classe que cede suas características para outra classe.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Classe Filha (também chamada de classe derivada ou subclasse): É a classe que herda as características da classe base.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5" name="Google Shape;435;p21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Herança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36" name="Google Shape;436;p21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7" name="Google Shape;437;p21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2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Herança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3" name="Google Shape;443;p22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22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5" name="Google Shape;445;p22"/>
          <p:cNvSpPr txBox="1"/>
          <p:nvPr/>
        </p:nvSpPr>
        <p:spPr>
          <a:xfrm>
            <a:off x="260750" y="1610875"/>
            <a:ext cx="742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Dessa maneira conseguimos fazer várias classes sem começarmos do zero.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6" name="Google Shape;446;p22"/>
          <p:cNvPicPr preferRelativeResize="0"/>
          <p:nvPr/>
        </p:nvPicPr>
        <p:blipFill rotWithShape="1">
          <a:blip r:embed="rId3">
            <a:alphaModFix/>
          </a:blip>
          <a:srcRect b="11707" l="5472" r="4944" t="11462"/>
          <a:stretch/>
        </p:blipFill>
        <p:spPr>
          <a:xfrm>
            <a:off x="2323550" y="2571750"/>
            <a:ext cx="4496900" cy="21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3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54" name="Google Shape;454;p23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55" name="Google Shape;4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8225" y="229400"/>
            <a:ext cx="1082374" cy="108237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3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Herança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57" name="Google Shape;457;p23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8" name="Google Shape;458;p23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9" name="Google Shape;459;p23"/>
          <p:cNvSpPr txBox="1"/>
          <p:nvPr/>
        </p:nvSpPr>
        <p:spPr>
          <a:xfrm>
            <a:off x="260750" y="1610875"/>
            <a:ext cx="742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Dessa maneira conseguimos fazer várias classes sem começarmos do zero.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0" name="Google Shape;460;p23"/>
          <p:cNvPicPr preferRelativeResize="0"/>
          <p:nvPr/>
        </p:nvPicPr>
        <p:blipFill rotWithShape="1">
          <a:blip r:embed="rId4">
            <a:alphaModFix/>
          </a:blip>
          <a:srcRect b="11707" l="5472" r="4944" t="11462"/>
          <a:stretch/>
        </p:blipFill>
        <p:spPr>
          <a:xfrm>
            <a:off x="2323550" y="2571750"/>
            <a:ext cx="4496900" cy="21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4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66" name="Google Shape;46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8225" y="229400"/>
            <a:ext cx="1082374" cy="108237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4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Polimorfismo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68" name="Google Shape;468;p24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9" name="Google Shape;469;p24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0" name="Google Shape;470;p24"/>
          <p:cNvSpPr txBox="1"/>
          <p:nvPr/>
        </p:nvSpPr>
        <p:spPr>
          <a:xfrm>
            <a:off x="260750" y="1610875"/>
            <a:ext cx="7425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Com a herança conseguimos pegar todas as características de uma classe e aplicarmos em outra, porém, e se não precisarmos de algo 100% igual a classe base?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Podemos corrigir isso com o polimorfismo!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Polimorfismo (do grego poli = muitas, morphos = Forma) é a ideia de que um método pode se comportar de diferentes formas em classes diferentes.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Se adaptando assim ao mais diversos casos. 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5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Polimorfismo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76" name="Google Shape;476;p25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7" name="Google Shape;477;p25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8" name="Google Shape;478;p25"/>
          <p:cNvSpPr txBox="1"/>
          <p:nvPr/>
        </p:nvSpPr>
        <p:spPr>
          <a:xfrm>
            <a:off x="260750" y="1458475"/>
            <a:ext cx="7425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Para aplicarmos a ideia do polimorfismo basta apenas irmos na classe filha (que está herdando as características) e reescrevermos o método da classe pai.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9" name="Google Shape;479;p25"/>
          <p:cNvPicPr preferRelativeResize="0"/>
          <p:nvPr/>
        </p:nvPicPr>
        <p:blipFill rotWithShape="1">
          <a:blip r:embed="rId3">
            <a:alphaModFix/>
          </a:blip>
          <a:srcRect b="8083" l="4524" r="4976" t="5923"/>
          <a:stretch/>
        </p:blipFill>
        <p:spPr>
          <a:xfrm>
            <a:off x="2557476" y="2319525"/>
            <a:ext cx="3881149" cy="2795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6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Atividade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85" name="Google Shape;485;p26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6" name="Google Shape;486;p26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7" name="Google Shape;487;p26"/>
          <p:cNvSpPr txBox="1"/>
          <p:nvPr/>
        </p:nvSpPr>
        <p:spPr>
          <a:xfrm>
            <a:off x="260750" y="1458475"/>
            <a:ext cx="7425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Crie uma classe chamada Cachorro e crie o seguinte método “fazer_som()” que print em tela que o cachorro está fazendo um som.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Agora crie uma classe chamada Gato que herde da classe cachorro, porém use do polimorfismo para mudar o “fazer_som” do gato.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93" name="Google Shape;4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6325" y="116925"/>
            <a:ext cx="1399175" cy="139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4" name="Google Shape;494;p27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5" name="Google Shape;495;p27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6" name="Google Shape;496;p27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Método super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7" name="Google Shape;497;p27"/>
          <p:cNvSpPr txBox="1"/>
          <p:nvPr/>
        </p:nvSpPr>
        <p:spPr>
          <a:xfrm>
            <a:off x="260750" y="1458475"/>
            <a:ext cx="7425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Imagine que você tem uma classe que está herdando de outra, porém você deseja adicionar não só o que a classe já está herdando, mas colocar mais atributos específicos para aquela classe.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Podemos fazer isso com o método super(), esse método permite que além de puxarmos os atributos da classe pai possamos adicionar mais características para aquela classe específica.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8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03" name="Google Shape;50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6325" y="116925"/>
            <a:ext cx="1399175" cy="139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Google Shape;504;p28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5" name="Google Shape;505;p28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6" name="Google Shape;506;p28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Método super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7" name="Google Shape;507;p28"/>
          <p:cNvSpPr txBox="1"/>
          <p:nvPr/>
        </p:nvSpPr>
        <p:spPr>
          <a:xfrm>
            <a:off x="260750" y="1534675"/>
            <a:ext cx="742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Isso é extremamente útil para quando temos uma classe mais genérica e outra mais especialista em algo. 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7101" l="3861" r="11642" t="8551"/>
          <a:stretch/>
        </p:blipFill>
        <p:spPr>
          <a:xfrm>
            <a:off x="2347550" y="2181175"/>
            <a:ext cx="4300999" cy="280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29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4" name="Google Shape;514;p29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5" name="Google Shape;515;p29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Atividade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6" name="Google Shape;516;p29"/>
          <p:cNvSpPr txBox="1"/>
          <p:nvPr/>
        </p:nvSpPr>
        <p:spPr>
          <a:xfrm>
            <a:off x="260750" y="1534675"/>
            <a:ext cx="7425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Crie uma classe base chamada Pessoa que tenha os seguintes atributos no seu método construtor. 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lphaL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Nome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lphaL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IDADE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Crie agora uma classe Aluno que herde da classe Pessoa, porém ele deve ter agora os seguintes atributos: curso e numero_matricula.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Crie uma classe chamada de Professor que herde da classe Pessoa e que tenha o seguinte atributo: matéria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2" name="Google Shape;232;p3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Google Shape;233;p3"/>
          <p:cNvSpPr txBox="1"/>
          <p:nvPr/>
        </p:nvSpPr>
        <p:spPr>
          <a:xfrm>
            <a:off x="351800" y="9100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POO - Programação Orientada a Objeto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3"/>
          <p:cNvSpPr txBox="1"/>
          <p:nvPr/>
        </p:nvSpPr>
        <p:spPr>
          <a:xfrm>
            <a:off x="260750" y="1687075"/>
            <a:ext cx="69405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Como a maioria das coisas que fazemos no dia a dia, programar também possui modos diferentes de se fazer esses modos são chamados de </a:t>
            </a: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paradigmas da programação </a:t>
            </a: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 entre eles estão a Programação Orientada a Objetos e a programação estruturada. 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Quando começamos a utilizar linguagens como o </a:t>
            </a: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Python, Java, C#</a:t>
            </a: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e outras que possibilitam aplicarmos a programação estruturada achando que estamos usando a orientação a objetos.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5" name="Google Shape;235;p3"/>
          <p:cNvCxnSpPr/>
          <p:nvPr/>
        </p:nvCxnSpPr>
        <p:spPr>
          <a:xfrm flipH="1" rot="10800000">
            <a:off x="208525" y="668475"/>
            <a:ext cx="6940500" cy="207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Google Shape;236;p3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7" name="Google Shape;23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0738" y="35900"/>
            <a:ext cx="1341574" cy="8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1" name="Google Shape;521;p30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2" name="Google Shape;522;p30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3" name="Google Shape;523;p30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Encapsulamento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4" name="Google Shape;524;p30"/>
          <p:cNvSpPr txBox="1"/>
          <p:nvPr/>
        </p:nvSpPr>
        <p:spPr>
          <a:xfrm>
            <a:off x="260750" y="1534675"/>
            <a:ext cx="7425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Encapsulamento é a maneira que temos de tornar os nossos atributos mais protegidos para que não se tenha acesso a informações sensíveis tão facilmente.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 encapsulamento se baseia em: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Atributos públicos:</a:t>
            </a: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São aqueles que podem ser acessados por qualquer instância da classe.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Atributos protegidos:</a:t>
            </a: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Indica que não é recomendável acessar o atributo em questão.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Atributos privados:</a:t>
            </a: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Não podem ser acessados ou alterados de forma convencional.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9" name="Google Shape;529;p31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0" name="Google Shape;530;p31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1" name="Google Shape;531;p31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Encapsulamento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2" name="Google Shape;532;p31"/>
          <p:cNvSpPr txBox="1"/>
          <p:nvPr/>
        </p:nvSpPr>
        <p:spPr>
          <a:xfrm>
            <a:off x="260750" y="1534675"/>
            <a:ext cx="7425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 python diverge um pouco sobre como implementar o encapsulamento, pois para encapsular algum atributo basta apenas colocar um “_” na frente do atributo.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3" name="Google Shape;533;p31"/>
          <p:cNvPicPr preferRelativeResize="0"/>
          <p:nvPr/>
        </p:nvPicPr>
        <p:blipFill rotWithShape="1">
          <a:blip r:embed="rId3">
            <a:alphaModFix/>
          </a:blip>
          <a:srcRect b="14310" l="5359" r="6348" t="12705"/>
          <a:stretch/>
        </p:blipFill>
        <p:spPr>
          <a:xfrm>
            <a:off x="2239350" y="2799175"/>
            <a:ext cx="4467025" cy="17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8" name="Google Shape;538;p32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9" name="Google Shape;539;p32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0" name="Google Shape;540;p32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Encapsulamento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1" name="Google Shape;541;p32"/>
          <p:cNvSpPr txBox="1"/>
          <p:nvPr/>
        </p:nvSpPr>
        <p:spPr>
          <a:xfrm>
            <a:off x="260750" y="1534675"/>
            <a:ext cx="7425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Enquanto um “_” server para tornar o atributo protegido dois “__” deixam um atributo totalmente privado.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Isso quer dizer que “não conseguimos” acessar esse atributo fora da instância.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42" name="Google Shape;542;p32"/>
          <p:cNvPicPr preferRelativeResize="0"/>
          <p:nvPr/>
        </p:nvPicPr>
        <p:blipFill rotWithShape="1">
          <a:blip r:embed="rId3">
            <a:alphaModFix/>
          </a:blip>
          <a:srcRect b="13652" l="5680" r="7188" t="13412"/>
          <a:stretch/>
        </p:blipFill>
        <p:spPr>
          <a:xfrm>
            <a:off x="1862226" y="2873875"/>
            <a:ext cx="5257625" cy="211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7" name="Google Shape;547;p33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8" name="Google Shape;548;p33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9" name="Google Shape;549;p33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Get e setter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0" name="Google Shape;550;p33"/>
          <p:cNvSpPr txBox="1"/>
          <p:nvPr/>
        </p:nvSpPr>
        <p:spPr>
          <a:xfrm>
            <a:off x="260750" y="1534675"/>
            <a:ext cx="7425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Mesmo com um atributo no seu grau mais protegido ainda podemos modificá-lo de algumas maneiras e uma delas é utilizando getter e setter. 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Um getter como o nome já indica irá pegar o atributo encapsulado e o setter irá modificar um atributo encapsulado.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5" name="Google Shape;555;p34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6" name="Google Shape;556;p34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7" name="Google Shape;557;p34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Get e setter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8" name="Google Shape;558;p34"/>
          <p:cNvSpPr txBox="1"/>
          <p:nvPr/>
        </p:nvSpPr>
        <p:spPr>
          <a:xfrm>
            <a:off x="260750" y="1534675"/>
            <a:ext cx="742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Para criarmos um setter é necessário usarmos o comando </a:t>
            </a:r>
            <a:r>
              <a:rPr b="0" i="0" lang="pt-BR" sz="1500" u="none" cap="none" strike="noStrike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@property </a:t>
            </a:r>
            <a:r>
              <a:rPr b="0" i="0" lang="pt-BR" sz="1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que é o responsável por pegar um valor encapsulado.</a:t>
            </a:r>
            <a:endParaRPr b="0" i="0" sz="1500" u="none" cap="none" strike="noStrike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9" name="Google Shape;559;p34"/>
          <p:cNvPicPr preferRelativeResize="0"/>
          <p:nvPr/>
        </p:nvPicPr>
        <p:blipFill rotWithShape="1">
          <a:blip r:embed="rId3">
            <a:alphaModFix/>
          </a:blip>
          <a:srcRect b="9521" l="5567" r="6202" t="9171"/>
          <a:stretch/>
        </p:blipFill>
        <p:spPr>
          <a:xfrm>
            <a:off x="2148275" y="2234575"/>
            <a:ext cx="4685550" cy="273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4" name="Google Shape;564;p35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5" name="Google Shape;565;p35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6" name="Google Shape;566;p35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Get e setter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7" name="Google Shape;567;p35"/>
          <p:cNvSpPr txBox="1"/>
          <p:nvPr/>
        </p:nvSpPr>
        <p:spPr>
          <a:xfrm>
            <a:off x="260750" y="1382275"/>
            <a:ext cx="742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Já para criarmos um setter temos que usar um “@” com o mesmo nome da nossa função anterior, porém com um “.setter” no final.</a:t>
            </a:r>
            <a:endParaRPr b="0" i="0" sz="1500" u="none" cap="none" strike="noStrike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8" name="Google Shape;568;p35"/>
          <p:cNvPicPr preferRelativeResize="0"/>
          <p:nvPr/>
        </p:nvPicPr>
        <p:blipFill rotWithShape="1">
          <a:blip r:embed="rId3">
            <a:alphaModFix/>
          </a:blip>
          <a:srcRect b="6335" l="5428" r="6309" t="9175"/>
          <a:stretch/>
        </p:blipFill>
        <p:spPr>
          <a:xfrm>
            <a:off x="2566502" y="2028775"/>
            <a:ext cx="3849096" cy="304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6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76" name="Google Shape;576;p36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7" name="Google Shape;577;p36"/>
          <p:cNvSpPr txBox="1"/>
          <p:nvPr>
            <p:ph type="title"/>
          </p:nvPr>
        </p:nvSpPr>
        <p:spPr>
          <a:xfrm>
            <a:off x="261750" y="3800563"/>
            <a:ext cx="862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pt-BR" sz="25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Obrigado pela atenção! Até a próxima :)</a:t>
            </a:r>
            <a:endParaRPr b="1" sz="25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8" name="Google Shape;57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8901" y="796124"/>
            <a:ext cx="3986199" cy="26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5" name="Google Shape;245;p4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6" name="Google Shape;246;p4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POO - Programação Orientada a Objeto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7" name="Google Shape;247;p4"/>
          <p:cNvSpPr txBox="1"/>
          <p:nvPr/>
        </p:nvSpPr>
        <p:spPr>
          <a:xfrm>
            <a:off x="260750" y="1534675"/>
            <a:ext cx="87309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Na programação estruturada, um programa é composto por três tipos básicos de estruturas: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Sequências: São os comandos a serem executados;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Condições: Verificar as condições estabelecidas pelo programador para executar ou não um trecho de código;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Repetições: Quantidade de vezes que uma mesma ação deve ser executada;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48" name="Google Shape;248;p4"/>
          <p:cNvCxnSpPr/>
          <p:nvPr/>
        </p:nvCxnSpPr>
        <p:spPr>
          <a:xfrm flipH="1" rot="10800000">
            <a:off x="208525" y="668475"/>
            <a:ext cx="6940500" cy="207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4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0" name="Google Shape;25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5600" y="0"/>
            <a:ext cx="1090850" cy="10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8" name="Google Shape;258;p5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9" name="Google Shape;259;p5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POO - Programação Orientada a Objeto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0" name="Google Shape;260;p5"/>
          <p:cNvSpPr txBox="1"/>
          <p:nvPr/>
        </p:nvSpPr>
        <p:spPr>
          <a:xfrm>
            <a:off x="260750" y="1610875"/>
            <a:ext cx="6888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 intuito da sua criação foi o de aproximar o manuseio das estruturas de um programa ao manuseio das coisas do mundo real, daí o nome “Objeto” como algo genérico, que poder representar qualquer coisa tangível.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Esse novo paradigma se baseia principalmente	 em dois conceitos chaves: Classes e objetos. Todos os outros conceitos, igualmente importantes, são construídos em cima desses dois.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61" name="Google Shape;261;p5"/>
          <p:cNvCxnSpPr/>
          <p:nvPr/>
        </p:nvCxnSpPr>
        <p:spPr>
          <a:xfrm flipH="1" rot="10800000">
            <a:off x="208525" y="668475"/>
            <a:ext cx="6940500" cy="207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" name="Google Shape;262;p5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3" name="Google Shape;26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8500" y="-131900"/>
            <a:ext cx="1269300" cy="12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1" name="Google Shape;271;p6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2" name="Google Shape;272;p6"/>
          <p:cNvSpPr txBox="1"/>
          <p:nvPr/>
        </p:nvSpPr>
        <p:spPr>
          <a:xfrm>
            <a:off x="260750" y="1382275"/>
            <a:ext cx="69405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Imagine que você comprou um carro recentemente e decide modelar esse carro usando Programação Orientada a Objeto. O seu carro tem as características que você estava procurando: Um motor Híbrido, cor laranja, quatro portas e câmbio automático. 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Classe: </a:t>
            </a: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O conjunto de informações que caracterizam e dizem o que um objeto deve ter e fazer;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Atributos: </a:t>
            </a: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Características do objeto;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Métodos: </a:t>
            </a: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Acções do Objeto.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○"/>
            </a:pPr>
            <a:r>
              <a:rPr b="1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Instância:</a:t>
            </a: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 Objeto criado a partir de uma classe.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" name="Google Shape;273;p6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Classes e objetos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74" name="Google Shape;274;p6"/>
          <p:cNvCxnSpPr/>
          <p:nvPr/>
        </p:nvCxnSpPr>
        <p:spPr>
          <a:xfrm flipH="1" rot="10800000">
            <a:off x="208525" y="668475"/>
            <a:ext cx="6940500" cy="207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6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6" name="Google Shape;27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2125" y="77000"/>
            <a:ext cx="1533875" cy="15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7"/>
          <p:cNvGrpSpPr/>
          <p:nvPr/>
        </p:nvGrpSpPr>
        <p:grpSpPr>
          <a:xfrm>
            <a:off x="7759189" y="1374491"/>
            <a:ext cx="1243226" cy="1243226"/>
            <a:chOff x="10111337" y="2146598"/>
            <a:chExt cx="1657635" cy="1657635"/>
          </a:xfrm>
        </p:grpSpPr>
        <p:sp>
          <p:nvSpPr>
            <p:cNvPr id="284" name="Google Shape;284;p7"/>
            <p:cNvSpPr/>
            <p:nvPr/>
          </p:nvSpPr>
          <p:spPr>
            <a:xfrm rot="8100000">
              <a:off x="10399854" y="2343591"/>
              <a:ext cx="1080601" cy="1263649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5" name="Google Shape;285;p7"/>
            <p:cNvSpPr/>
            <p:nvPr/>
          </p:nvSpPr>
          <p:spPr>
            <a:xfrm rot="-8100000">
              <a:off x="10415002" y="2179669"/>
              <a:ext cx="540088" cy="1080176"/>
            </a:xfrm>
            <a:prstGeom prst="ellipse">
              <a:avLst/>
            </a:prstGeom>
            <a:gradFill>
              <a:gsLst>
                <a:gs pos="0">
                  <a:srgbClr val="453E75">
                    <a:alpha val="32156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86" name="Google Shape;286;p7"/>
          <p:cNvSpPr txBox="1"/>
          <p:nvPr>
            <p:ph idx="12" type="sldNum"/>
          </p:nvPr>
        </p:nvSpPr>
        <p:spPr>
          <a:xfrm>
            <a:off x="7461647" y="4880409"/>
            <a:ext cx="1269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7" name="Google Shape;287;p7"/>
          <p:cNvSpPr/>
          <p:nvPr/>
        </p:nvSpPr>
        <p:spPr>
          <a:xfrm>
            <a:off x="3221831" y="0"/>
            <a:ext cx="270000" cy="20597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8" name="Google Shape;288;p7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Criando uma classe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7"/>
          <p:cNvSpPr txBox="1"/>
          <p:nvPr/>
        </p:nvSpPr>
        <p:spPr>
          <a:xfrm>
            <a:off x="260750" y="1610875"/>
            <a:ext cx="7425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Para criarmos uma class primeiramente temos que usar a palavra reservada class e depois temos que dar o nome da classe que pode ser qualquer um.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90" name="Google Shape;290;p7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1" name="Google Shape;291;p7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2" name="Google Shape;292;p7"/>
          <p:cNvPicPr preferRelativeResize="0"/>
          <p:nvPr/>
        </p:nvPicPr>
        <p:blipFill rotWithShape="1">
          <a:blip r:embed="rId3">
            <a:alphaModFix/>
          </a:blip>
          <a:srcRect b="14618" l="5937" r="5046" t="11167"/>
          <a:stretch/>
        </p:blipFill>
        <p:spPr>
          <a:xfrm>
            <a:off x="2251000" y="2997450"/>
            <a:ext cx="4688649" cy="15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8"/>
          <p:cNvGrpSpPr/>
          <p:nvPr/>
        </p:nvGrpSpPr>
        <p:grpSpPr>
          <a:xfrm>
            <a:off x="7759189" y="1374491"/>
            <a:ext cx="1243226" cy="1243226"/>
            <a:chOff x="10111337" y="2146598"/>
            <a:chExt cx="1657635" cy="1657635"/>
          </a:xfrm>
        </p:grpSpPr>
        <p:sp>
          <p:nvSpPr>
            <p:cNvPr id="298" name="Google Shape;298;p8"/>
            <p:cNvSpPr/>
            <p:nvPr/>
          </p:nvSpPr>
          <p:spPr>
            <a:xfrm rot="8100000">
              <a:off x="10399854" y="2343591"/>
              <a:ext cx="1080601" cy="1263649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9" name="Google Shape;299;p8"/>
            <p:cNvSpPr/>
            <p:nvPr/>
          </p:nvSpPr>
          <p:spPr>
            <a:xfrm rot="-8100000">
              <a:off x="10415002" y="2179669"/>
              <a:ext cx="540088" cy="1080176"/>
            </a:xfrm>
            <a:prstGeom prst="ellipse">
              <a:avLst/>
            </a:prstGeom>
            <a:gradFill>
              <a:gsLst>
                <a:gs pos="0">
                  <a:srgbClr val="453E75">
                    <a:alpha val="32156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00" name="Google Shape;300;p8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Instâncias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1" name="Google Shape;301;p8"/>
          <p:cNvSpPr txBox="1"/>
          <p:nvPr/>
        </p:nvSpPr>
        <p:spPr>
          <a:xfrm>
            <a:off x="260750" y="1610875"/>
            <a:ext cx="7425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Após termos criado a nossa classe podemos realizar uma instância dela como se fossemos chamar uma função.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Char char="●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Feito isso podemos acessar os elementos da nossa classe dentro da nossa instância.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02" name="Google Shape;302;p8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" name="Google Shape;303;p8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4" name="Google Shape;304;p8"/>
          <p:cNvPicPr preferRelativeResize="0"/>
          <p:nvPr/>
        </p:nvPicPr>
        <p:blipFill rotWithShape="1">
          <a:blip r:embed="rId3">
            <a:alphaModFix/>
          </a:blip>
          <a:srcRect b="8973" l="4622" r="7153" t="9366"/>
          <a:stretch/>
        </p:blipFill>
        <p:spPr>
          <a:xfrm>
            <a:off x="2274325" y="3015775"/>
            <a:ext cx="4323325" cy="19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9"/>
          <p:cNvGrpSpPr/>
          <p:nvPr/>
        </p:nvGrpSpPr>
        <p:grpSpPr>
          <a:xfrm>
            <a:off x="7759189" y="1374491"/>
            <a:ext cx="1243226" cy="1243226"/>
            <a:chOff x="10111337" y="2146598"/>
            <a:chExt cx="1657635" cy="1657635"/>
          </a:xfrm>
        </p:grpSpPr>
        <p:sp>
          <p:nvSpPr>
            <p:cNvPr id="310" name="Google Shape;310;p9"/>
            <p:cNvSpPr/>
            <p:nvPr/>
          </p:nvSpPr>
          <p:spPr>
            <a:xfrm rot="8100000">
              <a:off x="10399854" y="2343591"/>
              <a:ext cx="1080601" cy="1263649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 rot="-8100000">
              <a:off x="10415002" y="2179669"/>
              <a:ext cx="540088" cy="1080176"/>
            </a:xfrm>
            <a:prstGeom prst="ellipse">
              <a:avLst/>
            </a:prstGeom>
            <a:gradFill>
              <a:gsLst>
                <a:gs pos="0">
                  <a:srgbClr val="453E75">
                    <a:alpha val="32156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12" name="Google Shape;312;p9"/>
          <p:cNvSpPr txBox="1"/>
          <p:nvPr/>
        </p:nvSpPr>
        <p:spPr>
          <a:xfrm>
            <a:off x="351800" y="833875"/>
            <a:ext cx="85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600"/>
              </a:spcBef>
              <a:spcAft>
                <a:spcPts val="9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30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Atividade</a:t>
            </a:r>
            <a:endParaRPr b="1" i="0" sz="30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9"/>
          <p:cNvSpPr txBox="1"/>
          <p:nvPr/>
        </p:nvSpPr>
        <p:spPr>
          <a:xfrm>
            <a:off x="260750" y="1610875"/>
            <a:ext cx="7425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Crie uma classe chamada Cachorro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Dê para ele os seguintes atributos: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lphaL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Dê para ele uma raça (A raça pode ser de sua escolha)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lphaL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Dê para ele uma cor (De sua preferência)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lphaL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Um nome (O nome de sua preferência)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Poppins"/>
              <a:buAutoNum type="arabicPeriod"/>
            </a:pPr>
            <a:r>
              <a:rPr b="0" i="0" lang="pt-BR" sz="1500" u="none" cap="none" strike="noStrik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Crie uma instância da sua classe e print as informações contidas nela</a:t>
            </a:r>
            <a:endParaRPr b="0" i="0" sz="1500" u="none" cap="none" strike="noStrik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14" name="Google Shape;314;p9"/>
          <p:cNvCxnSpPr/>
          <p:nvPr/>
        </p:nvCxnSpPr>
        <p:spPr>
          <a:xfrm flipH="1" rot="10800000">
            <a:off x="208525" y="660375"/>
            <a:ext cx="6311400" cy="28800"/>
          </a:xfrm>
          <a:prstGeom prst="straightConnector1">
            <a:avLst/>
          </a:prstGeom>
          <a:noFill/>
          <a:ln cap="flat" cmpd="sng" w="9525">
            <a:solidFill>
              <a:srgbClr val="A3A3C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5" name="Google Shape;315;p9"/>
          <p:cNvSpPr txBox="1"/>
          <p:nvPr/>
        </p:nvSpPr>
        <p:spPr>
          <a:xfrm>
            <a:off x="609600" y="228600"/>
            <a:ext cx="777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 Full Stack - Lógica de Programação | Aula 09 - Programação Orientada a Objetos (POO)</a:t>
            </a:r>
            <a:endParaRPr b="0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DFloatVTI">
  <a:themeElements>
    <a:clrScheme name="Float">
      <a:dk1>
        <a:srgbClr val="000000"/>
      </a:dk1>
      <a:lt1>
        <a:srgbClr val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